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Inter Regular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Inter Regular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Inter Regular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Inter Regular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Inter Regular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Inter Regular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Inter Regular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Inter Regular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Inter Regular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>
          <a:latin typeface="Inter Medium"/>
          <a:ea typeface="Inter Medium"/>
          <a:cs typeface="Inter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Inter Medium"/>
          <a:ea typeface="Inter Medium"/>
          <a:cs typeface="Inter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Inter Medium"/>
          <a:ea typeface="Inter Medium"/>
          <a:cs typeface="Inter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Inter Medium"/>
          <a:ea typeface="Inter Medium"/>
          <a:cs typeface="Inter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Inter Medium"/>
          <a:ea typeface="Inter Medium"/>
          <a:cs typeface="Inter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Inter Medium"/>
          <a:ea typeface="Inter Medium"/>
          <a:cs typeface="Inter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Inter Medium"/>
          <a:ea typeface="Inter Medium"/>
          <a:cs typeface="Inter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Inter Medium"/>
          <a:ea typeface="Inter Medium"/>
          <a:cs typeface="Inter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Inter Medium"/>
          <a:ea typeface="Inter Medium"/>
          <a:cs typeface="Inter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Inter Medium"/>
          <a:ea typeface="Inter Medium"/>
          <a:cs typeface="Inter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Inter Medium"/>
          <a:ea typeface="Inter Medium"/>
          <a:cs typeface="Inter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Inter Medium"/>
          <a:ea typeface="Inter Medium"/>
          <a:cs typeface="Inter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Inter Medium"/>
          <a:ea typeface="Inter Medium"/>
          <a:cs typeface="Inter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Inter Medium"/>
          <a:ea typeface="Inter Medium"/>
          <a:cs typeface="Inter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Inter Medium"/>
          <a:ea typeface="Inter Medium"/>
          <a:cs typeface="Inter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Inter Medium"/>
          <a:ea typeface="Inter Medium"/>
          <a:cs typeface="Inte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Inter Medium"/>
          <a:ea typeface="Inter Medium"/>
          <a:cs typeface="Inte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Inter Medium"/>
          <a:ea typeface="Inter Medium"/>
          <a:cs typeface="Inte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Inter Regular"/>
      </a:defRPr>
    </a:lvl1pPr>
    <a:lvl2pPr indent="228600" latinLnBrk="0">
      <a:defRPr sz="1200">
        <a:latin typeface="+mn-lt"/>
        <a:ea typeface="+mn-ea"/>
        <a:cs typeface="+mn-cs"/>
        <a:sym typeface="Inter Regular"/>
      </a:defRPr>
    </a:lvl2pPr>
    <a:lvl3pPr indent="457200" latinLnBrk="0">
      <a:defRPr sz="1200">
        <a:latin typeface="+mn-lt"/>
        <a:ea typeface="+mn-ea"/>
        <a:cs typeface="+mn-cs"/>
        <a:sym typeface="Inter Regular"/>
      </a:defRPr>
    </a:lvl3pPr>
    <a:lvl4pPr indent="685800" latinLnBrk="0">
      <a:defRPr sz="1200">
        <a:latin typeface="+mn-lt"/>
        <a:ea typeface="+mn-ea"/>
        <a:cs typeface="+mn-cs"/>
        <a:sym typeface="Inter Regular"/>
      </a:defRPr>
    </a:lvl4pPr>
    <a:lvl5pPr indent="914400" latinLnBrk="0">
      <a:defRPr sz="1200">
        <a:latin typeface="+mn-lt"/>
        <a:ea typeface="+mn-ea"/>
        <a:cs typeface="+mn-cs"/>
        <a:sym typeface="Inter Regular"/>
      </a:defRPr>
    </a:lvl5pPr>
    <a:lvl6pPr indent="1143000" latinLnBrk="0">
      <a:defRPr sz="1200">
        <a:latin typeface="+mn-lt"/>
        <a:ea typeface="+mn-ea"/>
        <a:cs typeface="+mn-cs"/>
        <a:sym typeface="Inter Regular"/>
      </a:defRPr>
    </a:lvl6pPr>
    <a:lvl7pPr indent="1371600" latinLnBrk="0">
      <a:defRPr sz="1200">
        <a:latin typeface="+mn-lt"/>
        <a:ea typeface="+mn-ea"/>
        <a:cs typeface="+mn-cs"/>
        <a:sym typeface="Inter Regular"/>
      </a:defRPr>
    </a:lvl7pPr>
    <a:lvl8pPr indent="1600200" latinLnBrk="0">
      <a:defRPr sz="1200">
        <a:latin typeface="+mn-lt"/>
        <a:ea typeface="+mn-ea"/>
        <a:cs typeface="+mn-cs"/>
        <a:sym typeface="Inter Regular"/>
      </a:defRPr>
    </a:lvl8pPr>
    <a:lvl9pPr indent="1828800" latinLnBrk="0">
      <a:defRPr sz="1200">
        <a:latin typeface="+mn-lt"/>
        <a:ea typeface="+mn-ea"/>
        <a:cs typeface="+mn-cs"/>
        <a:sym typeface="Inter Regular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8" name="Shape 1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Машинное обучение можно структурировать в следующих разрезах:  </a:t>
            </a:r>
          </a:p>
          <a:p>
            <a:r>
              <a:t>1. По способам обучения </a:t>
            </a:r>
          </a:p>
          <a:p>
            <a:r>
              <a:t>2. По типам решаемых задач</a:t>
            </a:r>
          </a:p>
          <a:p>
            <a:r>
              <a:t>3. По областям знаний, в которых нам предстоит решать задачу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5" name="Shape 3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71450" indent="-171450">
              <a:buSzPct val="100000"/>
              <a:buFont typeface="Inter Regular"/>
              <a:buChar char="•"/>
            </a:pPr>
            <a:r>
              <a:t>Какое-то событие происходит регулярно: раз в час, раз в месяц, 2 раза в неделю</a:t>
            </a:r>
          </a:p>
          <a:p>
            <a:pPr marL="171450" indent="-171450">
              <a:buSzPct val="100000"/>
              <a:buFont typeface="Inter Regular"/>
              <a:buChar char="•"/>
            </a:pPr>
            <a:r>
              <a:t>У нас накопилось много исторических данных, мы хотим прогнозировать будущее</a:t>
            </a:r>
          </a:p>
          <a:p>
            <a:pPr marL="171450" indent="-171450">
              <a:buSzPct val="100000"/>
              <a:buFont typeface="Inter Regular"/>
              <a:buChar char="•"/>
            </a:pPr>
            <a:r>
              <a:t>Задачи: классификация/прогнозирование</a:t>
            </a:r>
          </a:p>
          <a:p>
            <a:pPr marL="171450" indent="-171450">
              <a:buSzPct val="100000"/>
              <a:buFont typeface="Inter Regular"/>
              <a:buChar char="•"/>
            </a:pPr>
            <a:r>
              <a:t>Непрерывный процесс, который системно мониторится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4" name="Shape 50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Человек, исходя из типа документов, принимает решения. Он находит реперные слова и по их совокупности и контексту потом принимает решения. А как это делает NLP?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1" name="Shape 5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Кажется, простая операция – оплатить счёт. Договор сравнить, сумму сравнить.</a:t>
            </a:r>
          </a:p>
          <a:p>
            <a:r>
              <a:t>Что делает человек- открывает договор. Для человека задача рутинная, но интенсивная. А NLP также может понять.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8" name="Shape 5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Человек, исходя из типа документов, принимает решения. Он находит реперные слова и по их совокупности и контексту потом принимает решения. А как это делает NLP?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220504" y="1563643"/>
            <a:ext cx="4969523" cy="8741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900">
                <a:gradFill flip="none" rotWithShape="1">
                  <a:gsLst>
                    <a:gs pos="0">
                      <a:srgbClr val="ECE805"/>
                    </a:gs>
                    <a:gs pos="37000">
                      <a:srgbClr val="00D900"/>
                    </a:gs>
                    <a:gs pos="72000">
                      <a:srgbClr val="39ACDE"/>
                    </a:gs>
                    <a:gs pos="100000">
                      <a:srgbClr val="0087CD"/>
                    </a:gs>
                  </a:gsLst>
                  <a:lin ang="2700000" scaled="0"/>
                </a:gradFill>
              </a:defRPr>
            </a:lvl1pPr>
            <a:lvl2pPr marL="638047" indent="-180938">
              <a:lnSpc>
                <a:spcPct val="100000"/>
              </a:lnSpc>
              <a:spcBef>
                <a:spcPts val="0"/>
              </a:spcBef>
              <a:buFontTx/>
              <a:defRPr sz="1900">
                <a:gradFill flip="none" rotWithShape="1">
                  <a:gsLst>
                    <a:gs pos="0">
                      <a:srgbClr val="ECE805"/>
                    </a:gs>
                    <a:gs pos="37000">
                      <a:srgbClr val="00D900"/>
                    </a:gs>
                    <a:gs pos="72000">
                      <a:srgbClr val="39ACDE"/>
                    </a:gs>
                    <a:gs pos="100000">
                      <a:srgbClr val="0087CD"/>
                    </a:gs>
                  </a:gsLst>
                  <a:lin ang="2700000" scaled="0"/>
                </a:gradFill>
              </a:defRPr>
            </a:lvl2pPr>
            <a:lvl3pPr marL="1131343" indent="-217126">
              <a:lnSpc>
                <a:spcPct val="100000"/>
              </a:lnSpc>
              <a:spcBef>
                <a:spcPts val="0"/>
              </a:spcBef>
              <a:buFontTx/>
              <a:defRPr sz="1900">
                <a:gradFill flip="none" rotWithShape="1">
                  <a:gsLst>
                    <a:gs pos="0">
                      <a:srgbClr val="ECE805"/>
                    </a:gs>
                    <a:gs pos="37000">
                      <a:srgbClr val="00D900"/>
                    </a:gs>
                    <a:gs pos="72000">
                      <a:srgbClr val="39ACDE"/>
                    </a:gs>
                    <a:gs pos="100000">
                      <a:srgbClr val="0087CD"/>
                    </a:gs>
                  </a:gsLst>
                  <a:lin ang="2700000" scaled="0"/>
                </a:gradFill>
              </a:defRPr>
            </a:lvl3pPr>
            <a:lvl4pPr marL="1612577" indent="-241251">
              <a:lnSpc>
                <a:spcPct val="100000"/>
              </a:lnSpc>
              <a:spcBef>
                <a:spcPts val="0"/>
              </a:spcBef>
              <a:buFontTx/>
              <a:defRPr sz="1900">
                <a:gradFill flip="none" rotWithShape="1">
                  <a:gsLst>
                    <a:gs pos="0">
                      <a:srgbClr val="ECE805"/>
                    </a:gs>
                    <a:gs pos="37000">
                      <a:srgbClr val="00D900"/>
                    </a:gs>
                    <a:gs pos="72000">
                      <a:srgbClr val="39ACDE"/>
                    </a:gs>
                    <a:gs pos="100000">
                      <a:srgbClr val="0087CD"/>
                    </a:gs>
                  </a:gsLst>
                  <a:lin ang="2700000" scaled="0"/>
                </a:gradFill>
              </a:defRPr>
            </a:lvl4pPr>
            <a:lvl5pPr marL="2069686" indent="-241251">
              <a:lnSpc>
                <a:spcPct val="100000"/>
              </a:lnSpc>
              <a:spcBef>
                <a:spcPts val="0"/>
              </a:spcBef>
              <a:buFontTx/>
              <a:defRPr sz="1900">
                <a:gradFill flip="none" rotWithShape="1">
                  <a:gsLst>
                    <a:gs pos="0">
                      <a:srgbClr val="ECE805"/>
                    </a:gs>
                    <a:gs pos="37000">
                      <a:srgbClr val="00D900"/>
                    </a:gs>
                    <a:gs pos="72000">
                      <a:srgbClr val="39ACDE"/>
                    </a:gs>
                    <a:gs pos="100000">
                      <a:srgbClr val="0087CD"/>
                    </a:gs>
                  </a:gsLst>
                  <a:lin ang="2700000" scaled="0"/>
                </a:gradFill>
              </a:defRPr>
            </a:lvl5pPr>
          </a:lstStyle>
          <a:p>
            <a:r>
              <a:t>ТРАНСФОРМАЦИЯ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" name="Текст 2"/>
          <p:cNvSpPr>
            <a:spLocks noGrp="1"/>
          </p:cNvSpPr>
          <p:nvPr>
            <p:ph type="body" sz="quarter" idx="21" hasCustomPrompt="1"/>
          </p:nvPr>
        </p:nvSpPr>
        <p:spPr>
          <a:xfrm>
            <a:off x="4494855" y="2554808"/>
            <a:ext cx="4969523" cy="2769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defTabSz="841079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288"/>
            </a:lvl1pPr>
          </a:lstStyle>
          <a:p>
            <a:r>
              <a:t>ДМИТРИЙ САФРОНОВ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sz="quarter" idx="22" hasCustomPrompt="1"/>
          </p:nvPr>
        </p:nvSpPr>
        <p:spPr>
          <a:xfrm>
            <a:off x="4502289" y="2824321"/>
            <a:ext cx="4969523" cy="5668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/>
            </a:lvl1pPr>
          </a:lstStyle>
          <a:p>
            <a:r>
              <a:t>ДЕПАРТАМЕНТ БЕЗОПАСНОСТИ</a:t>
            </a:r>
          </a:p>
        </p:txBody>
      </p:sp>
      <p:sp>
        <p:nvSpPr>
          <p:cNvPr id="1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 txBox="1"/>
          <p:nvPr/>
        </p:nvSpPr>
        <p:spPr>
          <a:xfrm>
            <a:off x="3115107" y="2078360"/>
            <a:ext cx="5961692" cy="74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89" tIns="44989" rIns="44989" bIns="44989">
            <a:spAutoFit/>
          </a:bodyPr>
          <a:lstStyle>
            <a:lvl1pPr algn="ctr">
              <a:lnSpc>
                <a:spcPct val="114000"/>
              </a:lnSpc>
              <a:defRPr sz="2000" cap="all" spc="-1"/>
            </a:lvl1pPr>
          </a:lstStyle>
          <a:p>
            <a:r>
              <a:t>Принимая технические решения, думай о финАнсовом результате!</a:t>
            </a:r>
          </a:p>
        </p:txBody>
      </p:sp>
      <p:sp>
        <p:nvSpPr>
          <p:cNvPr id="107" name="CustomShape 2"/>
          <p:cNvSpPr txBox="1"/>
          <p:nvPr/>
        </p:nvSpPr>
        <p:spPr>
          <a:xfrm>
            <a:off x="3806857" y="6397895"/>
            <a:ext cx="4596134" cy="458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989" tIns="44989" rIns="44989" bIns="44989">
            <a:spAutoFit/>
          </a:bodyPr>
          <a:lstStyle>
            <a:lvl1pPr>
              <a:defRPr sz="2400" spc="-1">
                <a:solidFill>
                  <a:srgbClr val="FFFFFF"/>
                </a:solidFill>
              </a:defRPr>
            </a:lvl1pPr>
          </a:lstStyle>
          <a:p>
            <a:r>
              <a:t>service_academy@sberbank.ru</a:t>
            </a:r>
          </a:p>
        </p:txBody>
      </p:sp>
      <p:sp>
        <p:nvSpPr>
          <p:cNvPr id="10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Текст 4"/>
          <p:cNvSpPr/>
          <p:nvPr/>
        </p:nvSpPr>
        <p:spPr>
          <a:xfrm>
            <a:off x="934844" y="1919804"/>
            <a:ext cx="10322312" cy="2854326"/>
          </a:xfrm>
          <a:prstGeom prst="rect">
            <a:avLst/>
          </a:prstGeom>
          <a:gradFill>
            <a:gsLst>
              <a:gs pos="0">
                <a:srgbClr val="9FE71F">
                  <a:alpha val="93000"/>
                </a:srgbClr>
              </a:gs>
              <a:gs pos="33000">
                <a:srgbClr val="53E5AF"/>
              </a:gs>
              <a:gs pos="100000">
                <a:srgbClr val="71E4B5"/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1200"/>
              </a:spcBef>
              <a:defRPr sz="2800" cap="all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066800" y="2073275"/>
            <a:ext cx="10048875" cy="25796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buSzTx/>
              <a:buFontTx/>
              <a:buNone/>
              <a:defRPr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algn="ctr">
              <a:buFontTx/>
              <a:defRPr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algn="ctr">
              <a:buFontTx/>
              <a:defRPr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algn="ctr">
              <a:buFontTx/>
              <a:defRPr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algn="ctr">
              <a:buFontTx/>
              <a:defRPr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</a:lstStyle>
          <a:p>
            <a:r>
              <a:t>ОБРАЗЕЦ ЗАГОЛОВКА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Текст 4"/>
          <p:cNvSpPr/>
          <p:nvPr/>
        </p:nvSpPr>
        <p:spPr>
          <a:xfrm>
            <a:off x="934844" y="1919804"/>
            <a:ext cx="10322312" cy="2858402"/>
          </a:xfrm>
          <a:prstGeom prst="rect">
            <a:avLst/>
          </a:prstGeom>
          <a:gradFill>
            <a:gsLst>
              <a:gs pos="0">
                <a:srgbClr val="F5E830"/>
              </a:gs>
              <a:gs pos="27000">
                <a:srgbClr val="FBB215"/>
              </a:gs>
              <a:gs pos="100000">
                <a:srgbClr val="FF8901"/>
              </a:gs>
            </a:gsLst>
            <a:lin ang="8400000"/>
          </a:gradFill>
          <a:ln w="12700">
            <a:miter lim="400000"/>
          </a:ln>
        </p:spPr>
        <p:txBody>
          <a:bodyPr lIns="45719" rIns="45719"/>
          <a:lstStyle/>
          <a:p>
            <a:pPr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741492" y="223350"/>
            <a:ext cx="7093875" cy="35615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600">
                <a:solidFill>
                  <a:srgbClr val="A7A7A7"/>
                </a:solidFill>
              </a:defRPr>
            </a:lvl1pPr>
            <a:lvl2pPr marL="609478" indent="-152369">
              <a:lnSpc>
                <a:spcPct val="100000"/>
              </a:lnSpc>
              <a:spcBef>
                <a:spcPts val="0"/>
              </a:spcBef>
              <a:buFontTx/>
              <a:defRPr sz="1600">
                <a:solidFill>
                  <a:srgbClr val="A7A7A7"/>
                </a:solidFill>
              </a:defRPr>
            </a:lvl2pPr>
            <a:lvl3pPr marL="1097060" indent="-182843">
              <a:lnSpc>
                <a:spcPct val="100000"/>
              </a:lnSpc>
              <a:spcBef>
                <a:spcPts val="0"/>
              </a:spcBef>
              <a:buFontTx/>
              <a:defRPr sz="1600">
                <a:solidFill>
                  <a:srgbClr val="A7A7A7"/>
                </a:solidFill>
              </a:defRPr>
            </a:lvl3pPr>
            <a:lvl4pPr marL="1574485" indent="-203159">
              <a:lnSpc>
                <a:spcPct val="100000"/>
              </a:lnSpc>
              <a:spcBef>
                <a:spcPts val="0"/>
              </a:spcBef>
              <a:buFontTx/>
              <a:defRPr sz="1600">
                <a:solidFill>
                  <a:srgbClr val="A7A7A7"/>
                </a:solidFill>
              </a:defRPr>
            </a:lvl4pPr>
            <a:lvl5pPr marL="2031594" indent="-203159">
              <a:lnSpc>
                <a:spcPct val="100000"/>
              </a:lnSpc>
              <a:spcBef>
                <a:spcPts val="0"/>
              </a:spcBef>
              <a:buFontTx/>
              <a:defRPr sz="1600">
                <a:solidFill>
                  <a:srgbClr val="A7A7A7"/>
                </a:solidFill>
              </a:defRPr>
            </a:lvl5pPr>
          </a:lstStyle>
          <a:p>
            <a:r>
              <a:t>НОРМАТИВНАЯ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9" name="Текст 3"/>
          <p:cNvSpPr>
            <a:spLocks noGrp="1"/>
          </p:cNvSpPr>
          <p:nvPr>
            <p:ph type="body" sz="half" idx="21" hasCustomPrompt="1"/>
          </p:nvPr>
        </p:nvSpPr>
        <p:spPr>
          <a:xfrm>
            <a:off x="1066800" y="2073275"/>
            <a:ext cx="10048875" cy="25796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buSzTx/>
              <a:buFontTx/>
              <a:buNone/>
              <a:defRPr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r>
              <a:t>ОБРАЗЕЦ ЗАГОЛОВКА</a:t>
            </a:r>
          </a:p>
        </p:txBody>
      </p:sp>
      <p:sp>
        <p:nvSpPr>
          <p:cNvPr id="4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741492" y="223350"/>
            <a:ext cx="7093875" cy="35615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A7A7A7"/>
                </a:solidFill>
              </a:defRPr>
            </a:lvl1pPr>
            <a:lvl2pPr marL="628524" indent="-171415">
              <a:lnSpc>
                <a:spcPct val="100000"/>
              </a:lnSpc>
              <a:spcBef>
                <a:spcPts val="0"/>
              </a:spcBef>
              <a:buFontTx/>
              <a:defRPr sz="1800">
                <a:solidFill>
                  <a:srgbClr val="A7A7A7"/>
                </a:solidFill>
              </a:defRPr>
            </a:lvl2pPr>
            <a:lvl3pPr marL="1119915" indent="-205698">
              <a:lnSpc>
                <a:spcPct val="100000"/>
              </a:lnSpc>
              <a:spcBef>
                <a:spcPts val="0"/>
              </a:spcBef>
              <a:buFontTx/>
              <a:defRPr sz="1800">
                <a:solidFill>
                  <a:srgbClr val="A7A7A7"/>
                </a:solidFill>
              </a:defRPr>
            </a:lvl3pPr>
            <a:lvl4pPr marL="1599879" indent="-228553">
              <a:lnSpc>
                <a:spcPct val="100000"/>
              </a:lnSpc>
              <a:spcBef>
                <a:spcPts val="0"/>
              </a:spcBef>
              <a:buFontTx/>
              <a:defRPr sz="1800">
                <a:solidFill>
                  <a:srgbClr val="A7A7A7"/>
                </a:solidFill>
              </a:defRPr>
            </a:lvl4pPr>
            <a:lvl5pPr marL="2056988" indent="-228554">
              <a:lnSpc>
                <a:spcPct val="100000"/>
              </a:lnSpc>
              <a:spcBef>
                <a:spcPts val="0"/>
              </a:spcBef>
              <a:buFontTx/>
              <a:defRPr sz="1800">
                <a:solidFill>
                  <a:srgbClr val="A7A7A7"/>
                </a:solidFill>
              </a:defRPr>
            </a:lvl5pPr>
          </a:lstStyle>
          <a:p>
            <a:r>
              <a:t>НОРМАТИВНАЯ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8" name="Текст 2"/>
          <p:cNvSpPr>
            <a:spLocks noGrp="1"/>
          </p:cNvSpPr>
          <p:nvPr>
            <p:ph type="body" sz="quarter" idx="21" hasCustomPrompt="1"/>
          </p:nvPr>
        </p:nvSpPr>
        <p:spPr>
          <a:xfrm>
            <a:off x="1144132" y="1331616"/>
            <a:ext cx="7093875" cy="35615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600"/>
            </a:lvl1pPr>
          </a:lstStyle>
          <a:p>
            <a:r>
              <a:t>НОРМАТИВНАЯ</a:t>
            </a:r>
          </a:p>
        </p:txBody>
      </p:sp>
      <p:sp>
        <p:nvSpPr>
          <p:cNvPr id="49" name="Текст 7"/>
          <p:cNvSpPr>
            <a:spLocks noGrp="1"/>
          </p:cNvSpPr>
          <p:nvPr>
            <p:ph type="body" sz="quarter" idx="22" hasCustomPrompt="1"/>
          </p:nvPr>
        </p:nvSpPr>
        <p:spPr>
          <a:xfrm>
            <a:off x="1390830" y="1745845"/>
            <a:ext cx="3645558" cy="2856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defTabSz="731373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280"/>
            </a:lvl1pPr>
          </a:lstStyle>
          <a:p>
            <a:r>
              <a:t>Нормативная документация</a:t>
            </a:r>
          </a:p>
        </p:txBody>
      </p:sp>
      <p:sp>
        <p:nvSpPr>
          <p:cNvPr id="5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Рисунок 4"/>
          <p:cNvGrpSpPr/>
          <p:nvPr/>
        </p:nvGrpSpPr>
        <p:grpSpPr>
          <a:xfrm>
            <a:off x="896744" y="242036"/>
            <a:ext cx="991836" cy="269127"/>
            <a:chOff x="0" y="0"/>
            <a:chExt cx="991835" cy="269126"/>
          </a:xfrm>
        </p:grpSpPr>
        <p:sp>
          <p:nvSpPr>
            <p:cNvPr id="57" name="Полилиния 6"/>
            <p:cNvSpPr/>
            <p:nvPr/>
          </p:nvSpPr>
          <p:spPr>
            <a:xfrm>
              <a:off x="700247" y="53623"/>
              <a:ext cx="122838" cy="161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46" y="3596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8004"/>
                  </a:lnTo>
                  <a:lnTo>
                    <a:pt x="6163" y="18004"/>
                  </a:lnTo>
                  <a:lnTo>
                    <a:pt x="6163" y="12474"/>
                  </a:lnTo>
                  <a:lnTo>
                    <a:pt x="19331" y="12474"/>
                  </a:lnTo>
                  <a:lnTo>
                    <a:pt x="19331" y="8877"/>
                  </a:lnTo>
                  <a:lnTo>
                    <a:pt x="6163" y="8877"/>
                  </a:lnTo>
                  <a:lnTo>
                    <a:pt x="6163" y="359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8" name="Полилиния 7"/>
            <p:cNvSpPr/>
            <p:nvPr/>
          </p:nvSpPr>
          <p:spPr>
            <a:xfrm>
              <a:off x="529799" y="53588"/>
              <a:ext cx="139867" cy="161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02" y="8423"/>
                  </a:moveTo>
                  <a:lnTo>
                    <a:pt x="5414" y="8423"/>
                  </a:lnTo>
                  <a:lnTo>
                    <a:pt x="5414" y="3601"/>
                  </a:lnTo>
                  <a:lnTo>
                    <a:pt x="15931" y="3601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11304" y="21600"/>
                  </a:lnTo>
                  <a:cubicBezTo>
                    <a:pt x="17651" y="21600"/>
                    <a:pt x="21281" y="19128"/>
                    <a:pt x="21281" y="14817"/>
                  </a:cubicBezTo>
                  <a:cubicBezTo>
                    <a:pt x="21281" y="10694"/>
                    <a:pt x="17985" y="8423"/>
                    <a:pt x="12002" y="8423"/>
                  </a:cubicBezTo>
                  <a:close/>
                  <a:moveTo>
                    <a:pt x="11060" y="18004"/>
                  </a:moveTo>
                  <a:lnTo>
                    <a:pt x="5414" y="18004"/>
                  </a:lnTo>
                  <a:lnTo>
                    <a:pt x="5414" y="12019"/>
                  </a:lnTo>
                  <a:lnTo>
                    <a:pt x="11060" y="12019"/>
                  </a:lnTo>
                  <a:cubicBezTo>
                    <a:pt x="14496" y="12019"/>
                    <a:pt x="16096" y="13020"/>
                    <a:pt x="16096" y="15012"/>
                  </a:cubicBezTo>
                  <a:cubicBezTo>
                    <a:pt x="16102" y="17046"/>
                    <a:pt x="14402" y="18004"/>
                    <a:pt x="11060" y="1800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" name="Полилиния 8"/>
            <p:cNvSpPr/>
            <p:nvPr/>
          </p:nvSpPr>
          <p:spPr>
            <a:xfrm>
              <a:off x="855721" y="53588"/>
              <a:ext cx="136115" cy="161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19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5563" y="21600"/>
                  </a:lnTo>
                  <a:lnTo>
                    <a:pt x="5563" y="15483"/>
                  </a:lnTo>
                  <a:lnTo>
                    <a:pt x="10619" y="15483"/>
                  </a:lnTo>
                  <a:cubicBezTo>
                    <a:pt x="17393" y="15483"/>
                    <a:pt x="21600" y="12500"/>
                    <a:pt x="21600" y="7733"/>
                  </a:cubicBezTo>
                  <a:cubicBezTo>
                    <a:pt x="21600" y="2966"/>
                    <a:pt x="17388" y="0"/>
                    <a:pt x="10619" y="0"/>
                  </a:cubicBezTo>
                  <a:close/>
                  <a:moveTo>
                    <a:pt x="10500" y="11882"/>
                  </a:moveTo>
                  <a:lnTo>
                    <a:pt x="5569" y="11882"/>
                  </a:lnTo>
                  <a:lnTo>
                    <a:pt x="5569" y="3601"/>
                  </a:lnTo>
                  <a:lnTo>
                    <a:pt x="10500" y="3601"/>
                  </a:lnTo>
                  <a:cubicBezTo>
                    <a:pt x="14066" y="3601"/>
                    <a:pt x="16030" y="5072"/>
                    <a:pt x="16030" y="7744"/>
                  </a:cubicBezTo>
                  <a:cubicBezTo>
                    <a:pt x="16030" y="10416"/>
                    <a:pt x="14060" y="11887"/>
                    <a:pt x="10494" y="11887"/>
                  </a:cubicBezTo>
                  <a:lnTo>
                    <a:pt x="10500" y="1188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0" name="Полилиния 9"/>
            <p:cNvSpPr/>
            <p:nvPr/>
          </p:nvSpPr>
          <p:spPr>
            <a:xfrm>
              <a:off x="351238" y="51495"/>
              <a:ext cx="148837" cy="166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180" y="16763"/>
                  </a:moveTo>
                  <a:cubicBezTo>
                    <a:pt x="15831" y="17415"/>
                    <a:pt x="14321" y="17753"/>
                    <a:pt x="12788" y="17744"/>
                  </a:cubicBezTo>
                  <a:cubicBezTo>
                    <a:pt x="8201" y="17744"/>
                    <a:pt x="4870" y="14823"/>
                    <a:pt x="4870" y="10802"/>
                  </a:cubicBezTo>
                  <a:cubicBezTo>
                    <a:pt x="4870" y="6781"/>
                    <a:pt x="8200" y="3859"/>
                    <a:pt x="12787" y="3859"/>
                  </a:cubicBezTo>
                  <a:cubicBezTo>
                    <a:pt x="14444" y="3838"/>
                    <a:pt x="16066" y="4291"/>
                    <a:pt x="17415" y="5152"/>
                  </a:cubicBezTo>
                  <a:lnTo>
                    <a:pt x="21063" y="2752"/>
                  </a:lnTo>
                  <a:lnTo>
                    <a:pt x="20818" y="2554"/>
                  </a:lnTo>
                  <a:cubicBezTo>
                    <a:pt x="18688" y="883"/>
                    <a:pt x="15841" y="0"/>
                    <a:pt x="12586" y="0"/>
                  </a:cubicBezTo>
                  <a:cubicBezTo>
                    <a:pt x="9055" y="0"/>
                    <a:pt x="5850" y="1062"/>
                    <a:pt x="3563" y="2992"/>
                  </a:cubicBezTo>
                  <a:cubicBezTo>
                    <a:pt x="1276" y="4922"/>
                    <a:pt x="0" y="7664"/>
                    <a:pt x="0" y="10686"/>
                  </a:cubicBezTo>
                  <a:cubicBezTo>
                    <a:pt x="0" y="13708"/>
                    <a:pt x="1263" y="16489"/>
                    <a:pt x="3555" y="18488"/>
                  </a:cubicBezTo>
                  <a:cubicBezTo>
                    <a:pt x="5848" y="20488"/>
                    <a:pt x="9053" y="21600"/>
                    <a:pt x="12559" y="21600"/>
                  </a:cubicBezTo>
                  <a:cubicBezTo>
                    <a:pt x="16227" y="21600"/>
                    <a:pt x="19431" y="20459"/>
                    <a:pt x="21600" y="18382"/>
                  </a:cubicBezTo>
                  <a:lnTo>
                    <a:pt x="18308" y="16217"/>
                  </a:lnTo>
                  <a:lnTo>
                    <a:pt x="17180" y="1676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1" name="Полилиния 10"/>
            <p:cNvSpPr/>
            <p:nvPr/>
          </p:nvSpPr>
          <p:spPr>
            <a:xfrm>
              <a:off x="0" y="0"/>
              <a:ext cx="270000" cy="269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9" h="19199" extrusionOk="0">
                  <a:moveTo>
                    <a:pt x="20329" y="9604"/>
                  </a:moveTo>
                  <a:cubicBezTo>
                    <a:pt x="20329" y="9028"/>
                    <a:pt x="20275" y="8452"/>
                    <a:pt x="20166" y="7885"/>
                  </a:cubicBezTo>
                  <a:lnTo>
                    <a:pt x="17978" y="9409"/>
                  </a:lnTo>
                  <a:cubicBezTo>
                    <a:pt x="17978" y="9473"/>
                    <a:pt x="17981" y="9541"/>
                    <a:pt x="17981" y="9606"/>
                  </a:cubicBezTo>
                  <a:cubicBezTo>
                    <a:pt x="17982" y="13688"/>
                    <a:pt x="14479" y="16997"/>
                    <a:pt x="10157" y="16998"/>
                  </a:cubicBezTo>
                  <a:cubicBezTo>
                    <a:pt x="5835" y="16999"/>
                    <a:pt x="2331" y="13690"/>
                    <a:pt x="2331" y="9609"/>
                  </a:cubicBezTo>
                  <a:cubicBezTo>
                    <a:pt x="2330" y="5528"/>
                    <a:pt x="5833" y="2218"/>
                    <a:pt x="10155" y="2217"/>
                  </a:cubicBezTo>
                  <a:cubicBezTo>
                    <a:pt x="11731" y="2217"/>
                    <a:pt x="13270" y="2666"/>
                    <a:pt x="14571" y="3506"/>
                  </a:cubicBezTo>
                  <a:lnTo>
                    <a:pt x="16548" y="2130"/>
                  </a:lnTo>
                  <a:cubicBezTo>
                    <a:pt x="12179" y="-1200"/>
                    <a:pt x="5780" y="-554"/>
                    <a:pt x="2255" y="3572"/>
                  </a:cubicBezTo>
                  <a:cubicBezTo>
                    <a:pt x="-1271" y="7697"/>
                    <a:pt x="-587" y="13741"/>
                    <a:pt x="3782" y="17070"/>
                  </a:cubicBezTo>
                  <a:cubicBezTo>
                    <a:pt x="8150" y="20400"/>
                    <a:pt x="14549" y="19754"/>
                    <a:pt x="18075" y="15628"/>
                  </a:cubicBezTo>
                  <a:cubicBezTo>
                    <a:pt x="19533" y="13923"/>
                    <a:pt x="20328" y="11797"/>
                    <a:pt x="20329" y="960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2" name="Полилиния 11"/>
            <p:cNvSpPr/>
            <p:nvPr/>
          </p:nvSpPr>
          <p:spPr>
            <a:xfrm>
              <a:off x="83603" y="52323"/>
              <a:ext cx="174425" cy="1171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96" y="0"/>
                  </a:moveTo>
                  <a:cubicBezTo>
                    <a:pt x="20391" y="1521"/>
                    <a:pt x="21063" y="3175"/>
                    <a:pt x="21600" y="4927"/>
                  </a:cubicBezTo>
                  <a:lnTo>
                    <a:pt x="6364" y="21600"/>
                  </a:lnTo>
                  <a:lnTo>
                    <a:pt x="0" y="15672"/>
                  </a:lnTo>
                  <a:lnTo>
                    <a:pt x="0" y="8551"/>
                  </a:lnTo>
                  <a:lnTo>
                    <a:pt x="6364" y="14473"/>
                  </a:lnTo>
                  <a:lnTo>
                    <a:pt x="1959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64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741492" y="223350"/>
            <a:ext cx="7093875" cy="35615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535353"/>
                </a:solidFill>
              </a:defRPr>
            </a:lvl1pPr>
            <a:lvl2pPr marL="628524" indent="-171415">
              <a:lnSpc>
                <a:spcPct val="100000"/>
              </a:lnSpc>
              <a:spcBef>
                <a:spcPts val="0"/>
              </a:spcBef>
              <a:buFontTx/>
              <a:defRPr sz="1800">
                <a:solidFill>
                  <a:srgbClr val="535353"/>
                </a:solidFill>
              </a:defRPr>
            </a:lvl2pPr>
            <a:lvl3pPr marL="1119915" indent="-205698">
              <a:lnSpc>
                <a:spcPct val="100000"/>
              </a:lnSpc>
              <a:spcBef>
                <a:spcPts val="0"/>
              </a:spcBef>
              <a:buFontTx/>
              <a:defRPr sz="1800">
                <a:solidFill>
                  <a:srgbClr val="535353"/>
                </a:solidFill>
              </a:defRPr>
            </a:lvl3pPr>
            <a:lvl4pPr marL="1599879" indent="-228553">
              <a:lnSpc>
                <a:spcPct val="100000"/>
              </a:lnSpc>
              <a:spcBef>
                <a:spcPts val="0"/>
              </a:spcBef>
              <a:buFontTx/>
              <a:defRPr sz="1800">
                <a:solidFill>
                  <a:srgbClr val="535353"/>
                </a:solidFill>
              </a:defRPr>
            </a:lvl4pPr>
            <a:lvl5pPr marL="2056988" indent="-228554">
              <a:lnSpc>
                <a:spcPct val="100000"/>
              </a:lnSpc>
              <a:spcBef>
                <a:spcPts val="0"/>
              </a:spcBef>
              <a:buFontTx/>
              <a:defRPr sz="1800">
                <a:solidFill>
                  <a:srgbClr val="535353"/>
                </a:solidFill>
              </a:defRPr>
            </a:lvl5pPr>
          </a:lstStyle>
          <a:p>
            <a:r>
              <a:t>НОРМАТИВНАЯ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5" name="Текст 2"/>
          <p:cNvSpPr>
            <a:spLocks noGrp="1"/>
          </p:cNvSpPr>
          <p:nvPr>
            <p:ph type="body" sz="quarter" idx="21" hasCustomPrompt="1"/>
          </p:nvPr>
        </p:nvSpPr>
        <p:spPr>
          <a:xfrm>
            <a:off x="1144132" y="1331616"/>
            <a:ext cx="7093875" cy="35615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600"/>
            </a:lvl1pPr>
          </a:lstStyle>
          <a:p>
            <a:r>
              <a:t>НОРМАТИВНАЯ</a:t>
            </a:r>
          </a:p>
        </p:txBody>
      </p:sp>
      <p:sp>
        <p:nvSpPr>
          <p:cNvPr id="66" name="Текст 7"/>
          <p:cNvSpPr>
            <a:spLocks noGrp="1"/>
          </p:cNvSpPr>
          <p:nvPr>
            <p:ph type="body" sz="quarter" idx="22" hasCustomPrompt="1"/>
          </p:nvPr>
        </p:nvSpPr>
        <p:spPr>
          <a:xfrm>
            <a:off x="1390830" y="1745845"/>
            <a:ext cx="3645558" cy="2856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defTabSz="731373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280"/>
            </a:lvl1pPr>
          </a:lstStyle>
          <a:p>
            <a:r>
              <a:t>Нормативная документация</a:t>
            </a:r>
          </a:p>
        </p:txBody>
      </p:sp>
      <p:sp>
        <p:nvSpPr>
          <p:cNvPr id="6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Текст 2"/>
          <p:cNvSpPr>
            <a:spLocks noGrp="1"/>
          </p:cNvSpPr>
          <p:nvPr>
            <p:ph type="body" sz="quarter" idx="21" hasCustomPrompt="1"/>
          </p:nvPr>
        </p:nvSpPr>
        <p:spPr>
          <a:xfrm>
            <a:off x="1144132" y="1331616"/>
            <a:ext cx="7093875" cy="35615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600"/>
            </a:lvl1pPr>
          </a:lstStyle>
          <a:p>
            <a:r>
              <a:t>НОРМАТИВНАЯ</a:t>
            </a:r>
          </a:p>
        </p:txBody>
      </p:sp>
      <p:sp>
        <p:nvSpPr>
          <p:cNvPr id="75" name="Текст 7"/>
          <p:cNvSpPr>
            <a:spLocks noGrp="1"/>
          </p:cNvSpPr>
          <p:nvPr>
            <p:ph type="body" sz="quarter" idx="22" hasCustomPrompt="1"/>
          </p:nvPr>
        </p:nvSpPr>
        <p:spPr>
          <a:xfrm>
            <a:off x="1390830" y="1745845"/>
            <a:ext cx="3645558" cy="2856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defTabSz="731373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280"/>
            </a:lvl1pPr>
          </a:lstStyle>
          <a:p>
            <a:r>
              <a:t>Нормативная документация</a:t>
            </a:r>
          </a:p>
        </p:txBody>
      </p:sp>
      <p:graphicFrame>
        <p:nvGraphicFramePr>
          <p:cNvPr id="76" name="Таблица 9"/>
          <p:cNvGraphicFramePr/>
          <p:nvPr/>
        </p:nvGraphicFramePr>
        <p:xfrm>
          <a:off x="1144132" y="2557933"/>
          <a:ext cx="1859218" cy="2781982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1000">
                <a:tc gridSpan="2">
                  <a:txBody>
                    <a:bodyPr/>
                    <a:lstStyle/>
                    <a:p>
                      <a:pPr algn="l" defTabSz="914216">
                        <a:defRPr sz="1600" b="0">
                          <a:solidFill>
                            <a:srgbClr val="181717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EC3A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216">
                        <a:defRPr sz="1600" b="0">
                          <a:solidFill>
                            <a:srgbClr val="181717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5EC3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8863">
                <a:tc>
                  <a:txBody>
                    <a:bodyPr/>
                    <a:lstStyle/>
                    <a:p>
                      <a:pPr defTabSz="914216">
                        <a:defRPr sz="1600">
                          <a:solidFill>
                            <a:srgbClr val="181717"/>
                          </a:solidFill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BEF8E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solidFill>
                            <a:srgbClr val="181717"/>
                          </a:solidFill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BEF8EC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216">
                        <a:defRPr sz="1600">
                          <a:solidFill>
                            <a:srgbClr val="181717"/>
                          </a:solidFill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BEF8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1628">
                <a:tc>
                  <a:txBody>
                    <a:bodyPr/>
                    <a:lstStyle/>
                    <a:p>
                      <a:pPr defTabSz="914216">
                        <a:defRPr sz="1600">
                          <a:solidFill>
                            <a:srgbClr val="181717"/>
                          </a:solidFill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94F1D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216">
                        <a:defRPr sz="1600">
                          <a:solidFill>
                            <a:srgbClr val="181717"/>
                          </a:solidFill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94F1D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216">
                        <a:defRPr sz="1600">
                          <a:solidFill>
                            <a:srgbClr val="181717"/>
                          </a:solidFill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94F1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8863">
                <a:tc>
                  <a:txBody>
                    <a:bodyPr/>
                    <a:lstStyle/>
                    <a:p>
                      <a:pPr defTabSz="914216">
                        <a:defRPr sz="1600">
                          <a:solidFill>
                            <a:srgbClr val="181717"/>
                          </a:solidFill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BEF8EC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216">
                        <a:defRPr sz="1600">
                          <a:solidFill>
                            <a:srgbClr val="181717"/>
                          </a:solidFill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BEF8EC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216">
                        <a:defRPr sz="1600">
                          <a:solidFill>
                            <a:srgbClr val="181717"/>
                          </a:solidFill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BEF8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1628">
                <a:tc>
                  <a:txBody>
                    <a:bodyPr/>
                    <a:lstStyle/>
                    <a:p>
                      <a:pPr defTabSz="914216">
                        <a:defRPr sz="1600">
                          <a:solidFill>
                            <a:srgbClr val="181717"/>
                          </a:solidFill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94F1D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216">
                        <a:defRPr sz="1600">
                          <a:solidFill>
                            <a:srgbClr val="181717"/>
                          </a:solidFill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94F1DA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216">
                        <a:defRPr sz="1600">
                          <a:solidFill>
                            <a:srgbClr val="181717"/>
                          </a:solidFill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94F1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7" name="TextBox 10"/>
          <p:cNvSpPr txBox="1"/>
          <p:nvPr/>
        </p:nvSpPr>
        <p:spPr>
          <a:xfrm>
            <a:off x="3405604" y="2639036"/>
            <a:ext cx="3470870" cy="599441"/>
          </a:xfrm>
          <a:prstGeom prst="rect">
            <a:avLst/>
          </a:prstGeom>
          <a:gradFill>
            <a:gsLst>
              <a:gs pos="12000">
                <a:srgbClr val="7AF6CA"/>
              </a:gs>
              <a:gs pos="80000">
                <a:srgbClr val="B6EB4B"/>
              </a:gs>
              <a:gs pos="100000">
                <a:srgbClr val="F9E731"/>
              </a:gs>
            </a:gsLst>
            <a:lin ang="8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/>
            </a:pPr>
            <a:r>
              <a:t>1</a:t>
            </a:r>
          </a:p>
          <a:p>
            <a:pPr>
              <a:defRPr sz="1600"/>
            </a:pPr>
            <a:r>
              <a:t>1</a:t>
            </a:r>
          </a:p>
        </p:txBody>
      </p:sp>
      <p:sp>
        <p:nvSpPr>
          <p:cNvPr id="78" name="TextBox 11"/>
          <p:cNvSpPr txBox="1"/>
          <p:nvPr/>
        </p:nvSpPr>
        <p:spPr>
          <a:xfrm>
            <a:off x="3405604" y="3590302"/>
            <a:ext cx="3470870" cy="599441"/>
          </a:xfrm>
          <a:prstGeom prst="rect">
            <a:avLst/>
          </a:prstGeom>
          <a:gradFill>
            <a:gsLst>
              <a:gs pos="0">
                <a:srgbClr val="F5E830"/>
              </a:gs>
              <a:gs pos="30000">
                <a:srgbClr val="FBB215"/>
              </a:gs>
              <a:gs pos="100000">
                <a:srgbClr val="FF8901"/>
              </a:gs>
            </a:gsLst>
            <a:lin ang="132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solidFill>
                  <a:srgbClr val="FFFFFF"/>
                </a:solidFill>
              </a:defRPr>
            </a:pPr>
            <a:r>
              <a:t>1</a:t>
            </a:r>
          </a:p>
          <a:p>
            <a:pPr>
              <a:defRPr sz="1600">
                <a:solidFill>
                  <a:srgbClr val="FFFFFF"/>
                </a:solidFill>
              </a:defRPr>
            </a:pPr>
            <a:r>
              <a:t>1</a:t>
            </a:r>
          </a:p>
        </p:txBody>
      </p:sp>
      <p:sp>
        <p:nvSpPr>
          <p:cNvPr id="79" name="Прямоугольник 12"/>
          <p:cNvSpPr/>
          <p:nvPr/>
        </p:nvSpPr>
        <p:spPr>
          <a:xfrm>
            <a:off x="3405604" y="4419598"/>
            <a:ext cx="3470870" cy="584776"/>
          </a:xfrm>
          <a:prstGeom prst="rect">
            <a:avLst/>
          </a:prstGeom>
          <a:ln w="38100">
            <a:solidFill>
              <a:srgbClr val="76C767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" name="Прямоугольник 13"/>
          <p:cNvSpPr/>
          <p:nvPr/>
        </p:nvSpPr>
        <p:spPr>
          <a:xfrm>
            <a:off x="7193281" y="2639036"/>
            <a:ext cx="2225041" cy="2418153"/>
          </a:xfrm>
          <a:prstGeom prst="rect">
            <a:avLst/>
          </a:prstGeom>
          <a:gradFill>
            <a:gsLst>
              <a:gs pos="14000">
                <a:srgbClr val="7BF7C5"/>
              </a:gs>
              <a:gs pos="40000">
                <a:srgbClr val="328CC5"/>
              </a:gs>
              <a:gs pos="60000">
                <a:srgbClr val="539922"/>
              </a:gs>
              <a:gs pos="87000">
                <a:srgbClr val="F6E72F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Текст 2"/>
          <p:cNvSpPr>
            <a:spLocks noGrp="1"/>
          </p:cNvSpPr>
          <p:nvPr>
            <p:ph type="body" sz="quarter" idx="21" hasCustomPrompt="1"/>
          </p:nvPr>
        </p:nvSpPr>
        <p:spPr>
          <a:xfrm>
            <a:off x="1144132" y="1331616"/>
            <a:ext cx="7093875" cy="35615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600"/>
            </a:lvl1pPr>
          </a:lstStyle>
          <a:p>
            <a:r>
              <a:t>НОРМАТИВНАЯ</a:t>
            </a:r>
          </a:p>
        </p:txBody>
      </p:sp>
      <p:sp>
        <p:nvSpPr>
          <p:cNvPr id="89" name="Текст 7"/>
          <p:cNvSpPr>
            <a:spLocks noGrp="1"/>
          </p:cNvSpPr>
          <p:nvPr>
            <p:ph type="body" sz="quarter" idx="22" hasCustomPrompt="1"/>
          </p:nvPr>
        </p:nvSpPr>
        <p:spPr>
          <a:xfrm>
            <a:off x="1390830" y="1745845"/>
            <a:ext cx="3645558" cy="2856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defTabSz="731373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280"/>
            </a:lvl1pPr>
          </a:lstStyle>
          <a:p>
            <a:r>
              <a:t>Нормативная документация</a:t>
            </a:r>
          </a:p>
        </p:txBody>
      </p:sp>
      <p:sp>
        <p:nvSpPr>
          <p:cNvPr id="9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t>Текст заголовка</a:t>
            </a:r>
          </a:p>
        </p:txBody>
      </p:sp>
      <p:sp>
        <p:nvSpPr>
          <p:cNvPr id="98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0" y="0"/>
            <a:ext cx="353198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Текст заголовка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med"/>
  <p:txStyles>
    <p:titleStyle>
      <a:lvl1pPr marL="0" marR="0" indent="0" algn="l" defTabSz="9142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Inter Regular"/>
        </a:defRPr>
      </a:lvl1pPr>
      <a:lvl2pPr marL="0" marR="0" indent="0" algn="l" defTabSz="9142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Inter Regular"/>
        </a:defRPr>
      </a:lvl2pPr>
      <a:lvl3pPr marL="0" marR="0" indent="0" algn="l" defTabSz="9142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Inter Regular"/>
        </a:defRPr>
      </a:lvl3pPr>
      <a:lvl4pPr marL="0" marR="0" indent="0" algn="l" defTabSz="9142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Inter Regular"/>
        </a:defRPr>
      </a:lvl4pPr>
      <a:lvl5pPr marL="0" marR="0" indent="0" algn="l" defTabSz="9142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Inter Regular"/>
        </a:defRPr>
      </a:lvl5pPr>
      <a:lvl6pPr marL="0" marR="0" indent="0" algn="l" defTabSz="9142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Inter Regular"/>
        </a:defRPr>
      </a:lvl6pPr>
      <a:lvl7pPr marL="0" marR="0" indent="0" algn="l" defTabSz="9142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Inter Regular"/>
        </a:defRPr>
      </a:lvl7pPr>
      <a:lvl8pPr marL="0" marR="0" indent="0" algn="l" defTabSz="9142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Inter Regular"/>
        </a:defRPr>
      </a:lvl8pPr>
      <a:lvl9pPr marL="0" marR="0" indent="0" algn="l" defTabSz="9142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Inter Regular"/>
        </a:defRPr>
      </a:lvl9pPr>
    </p:titleStyle>
    <p:bodyStyle>
      <a:lvl1pPr marL="228553" marR="0" indent="-228553" algn="l" defTabSz="9142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Inter Regular"/>
        <a:buChar char="•"/>
        <a:tabLst/>
        <a:defRPr sz="27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Inter Regular"/>
        </a:defRPr>
      </a:lvl1pPr>
      <a:lvl2pPr marL="714232" marR="0" indent="-257123" algn="l" defTabSz="9142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Inter Regular"/>
        <a:buChar char="•"/>
        <a:tabLst/>
        <a:defRPr sz="27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Inter Regular"/>
        </a:defRPr>
      </a:lvl2pPr>
      <a:lvl3pPr marL="1222764" marR="0" indent="-308547" algn="l" defTabSz="9142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Inter Regular"/>
        <a:buChar char="•"/>
        <a:tabLst/>
        <a:defRPr sz="27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Inter Regular"/>
        </a:defRPr>
      </a:lvl3pPr>
      <a:lvl4pPr marL="1714156" marR="0" indent="-342831" algn="l" defTabSz="9142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Inter Regular"/>
        <a:buChar char="•"/>
        <a:tabLst/>
        <a:defRPr sz="27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Inter Regular"/>
        </a:defRPr>
      </a:lvl4pPr>
      <a:lvl5pPr marL="2171265" marR="0" indent="-342831" algn="l" defTabSz="9142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Inter Regular"/>
        <a:buChar char="•"/>
        <a:tabLst/>
        <a:defRPr sz="27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Inter Regular"/>
        </a:defRPr>
      </a:lvl5pPr>
      <a:lvl6pPr marL="2628374" marR="0" indent="-342831" algn="l" defTabSz="9142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Inter Regular"/>
        <a:buChar char="•"/>
        <a:tabLst/>
        <a:defRPr sz="27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Inter Regular"/>
        </a:defRPr>
      </a:lvl6pPr>
      <a:lvl7pPr marL="3085482" marR="0" indent="-342831" algn="l" defTabSz="9142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Inter Regular"/>
        <a:buChar char="•"/>
        <a:tabLst/>
        <a:defRPr sz="27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Inter Regular"/>
        </a:defRPr>
      </a:lvl7pPr>
      <a:lvl8pPr marL="3542591" marR="0" indent="-342831" algn="l" defTabSz="9142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Inter Regular"/>
        <a:buChar char="•"/>
        <a:tabLst/>
        <a:defRPr sz="27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Inter Regular"/>
        </a:defRPr>
      </a:lvl8pPr>
      <a:lvl9pPr marL="3999700" marR="0" indent="-342831" algn="l" defTabSz="9142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Inter Regular"/>
        <a:buChar char="•"/>
        <a:tabLst/>
        <a:defRPr sz="27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Inter Regular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r Regular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r Regular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r Regular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r Regular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r Regular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r Regular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r Regular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r Regular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r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docs.google.com/forms/d/e/1FAIpQLSd_SSu4nyIgK9ZzXN1JPWDdxMIRk60PiLPN-fIUGKsWZBfasw/viewfor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Кружок"/>
          <p:cNvSpPr/>
          <p:nvPr/>
        </p:nvSpPr>
        <p:spPr>
          <a:xfrm>
            <a:off x="6110851" y="-903171"/>
            <a:ext cx="8664341" cy="8664342"/>
          </a:xfrm>
          <a:prstGeom prst="ellipse">
            <a:avLst/>
          </a:prstGeom>
          <a:solidFill>
            <a:srgbClr val="1FA03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8" name="Текст 1"/>
          <p:cNvSpPr txBox="1">
            <a:spLocks noGrp="1"/>
          </p:cNvSpPr>
          <p:nvPr>
            <p:ph type="body" sz="quarter" idx="1"/>
          </p:nvPr>
        </p:nvSpPr>
        <p:spPr>
          <a:xfrm>
            <a:off x="277271" y="2240085"/>
            <a:ext cx="6062704" cy="2377830"/>
          </a:xfrm>
          <a:prstGeom prst="rect">
            <a:avLst/>
          </a:prstGeom>
        </p:spPr>
        <p:txBody>
          <a:bodyPr/>
          <a:lstStyle>
            <a:lvl1pPr defTabSz="457108">
              <a:defRPr sz="50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r>
              <a:t>Технологии искусственного интеллекта</a:t>
            </a:r>
          </a:p>
        </p:txBody>
      </p:sp>
      <p:pic>
        <p:nvPicPr>
          <p:cNvPr id="119" name="Рисунок 9" descr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208" y="1733766"/>
            <a:ext cx="648001" cy="64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Рисунок 10" descr="Рисунок 10"/>
          <p:cNvPicPr>
            <a:picLocks noChangeAspect="1"/>
          </p:cNvPicPr>
          <p:nvPr/>
        </p:nvPicPr>
        <p:blipFill>
          <a:blip r:embed="rId3"/>
          <a:srcRect r="3" b="6"/>
          <a:stretch>
            <a:fillRect/>
          </a:stretch>
        </p:blipFill>
        <p:spPr>
          <a:xfrm>
            <a:off x="7684442" y="1865685"/>
            <a:ext cx="2829323" cy="28229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2" y="0"/>
                </a:moveTo>
                <a:cubicBezTo>
                  <a:pt x="4837" y="0"/>
                  <a:pt x="0" y="4848"/>
                  <a:pt x="0" y="10826"/>
                </a:cubicBezTo>
                <a:cubicBezTo>
                  <a:pt x="0" y="16472"/>
                  <a:pt x="4315" y="21103"/>
                  <a:pt x="9820" y="21600"/>
                </a:cubicBezTo>
                <a:lnTo>
                  <a:pt x="11783" y="21600"/>
                </a:lnTo>
                <a:cubicBezTo>
                  <a:pt x="17287" y="21102"/>
                  <a:pt x="21600" y="16472"/>
                  <a:pt x="21600" y="10826"/>
                </a:cubicBezTo>
                <a:cubicBezTo>
                  <a:pt x="21600" y="4848"/>
                  <a:pt x="16766" y="0"/>
                  <a:pt x="10802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21" name="Рисунок 11" descr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1390" y="4807575"/>
            <a:ext cx="479950" cy="4799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Рисунок 12" descr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9805" y="732548"/>
            <a:ext cx="1014219" cy="10142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Picture 2" descr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0798" y="4807575"/>
            <a:ext cx="1343365" cy="1343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cubicBezTo>
                  <a:pt x="4832" y="0"/>
                  <a:pt x="0" y="4832"/>
                  <a:pt x="0" y="10797"/>
                </a:cubicBezTo>
                <a:cubicBezTo>
                  <a:pt x="0" y="16761"/>
                  <a:pt x="4832" y="21600"/>
                  <a:pt x="10797" y="21600"/>
                </a:cubicBezTo>
                <a:cubicBezTo>
                  <a:pt x="16761" y="21600"/>
                  <a:pt x="21600" y="16761"/>
                  <a:pt x="21600" y="10797"/>
                </a:cubicBezTo>
                <a:cubicBezTo>
                  <a:pt x="21600" y="4832"/>
                  <a:pt x="16761" y="0"/>
                  <a:pt x="10797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24" name="Logo SF - green+bl.png" descr="Logo SF - green+b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831" y="280476"/>
            <a:ext cx="1536603" cy="354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Рисунок 6" descr="Рисунок 6"/>
          <p:cNvPicPr>
            <a:picLocks noChangeAspect="1"/>
          </p:cNvPicPr>
          <p:nvPr/>
        </p:nvPicPr>
        <p:blipFill>
          <a:blip r:embed="rId2"/>
          <a:srcRect b="1126"/>
          <a:stretch>
            <a:fillRect/>
          </a:stretch>
        </p:blipFill>
        <p:spPr>
          <a:xfrm>
            <a:off x="1" y="1894397"/>
            <a:ext cx="12208113" cy="3210602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TextBox 7"/>
          <p:cNvSpPr txBox="1"/>
          <p:nvPr/>
        </p:nvSpPr>
        <p:spPr>
          <a:xfrm>
            <a:off x="1051764" y="5345624"/>
            <a:ext cx="186053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Классификация</a:t>
            </a:r>
          </a:p>
        </p:txBody>
      </p:sp>
      <p:sp>
        <p:nvSpPr>
          <p:cNvPr id="219" name="TextBox 8"/>
          <p:cNvSpPr txBox="1"/>
          <p:nvPr/>
        </p:nvSpPr>
        <p:spPr>
          <a:xfrm>
            <a:off x="4158125" y="5345624"/>
            <a:ext cx="348833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Регрессия / Прогнозирование</a:t>
            </a:r>
          </a:p>
        </p:txBody>
      </p:sp>
      <p:sp>
        <p:nvSpPr>
          <p:cNvPr id="220" name="TextBox 9"/>
          <p:cNvSpPr txBox="1"/>
          <p:nvPr/>
        </p:nvSpPr>
        <p:spPr>
          <a:xfrm>
            <a:off x="8676387" y="5345624"/>
            <a:ext cx="181669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Кластеризация</a:t>
            </a:r>
          </a:p>
        </p:txBody>
      </p:sp>
      <p:sp>
        <p:nvSpPr>
          <p:cNvPr id="221" name="TextBox 3"/>
          <p:cNvSpPr txBox="1"/>
          <p:nvPr/>
        </p:nvSpPr>
        <p:spPr>
          <a:xfrm>
            <a:off x="679406" y="1700219"/>
            <a:ext cx="1532186" cy="367666"/>
          </a:xfrm>
          <a:prstGeom prst="rect">
            <a:avLst/>
          </a:prstGeom>
          <a:solidFill>
            <a:srgbClr val="4B9D39"/>
          </a:solidFill>
          <a:ln>
            <a:solidFill>
              <a:srgbClr val="04BF6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r>
              <a:t>С учителем</a:t>
            </a:r>
          </a:p>
        </p:txBody>
      </p:sp>
      <p:sp>
        <p:nvSpPr>
          <p:cNvPr id="222" name="TextBox 11"/>
          <p:cNvSpPr txBox="1"/>
          <p:nvPr/>
        </p:nvSpPr>
        <p:spPr>
          <a:xfrm>
            <a:off x="4318010" y="1696211"/>
            <a:ext cx="1532186" cy="367665"/>
          </a:xfrm>
          <a:prstGeom prst="rect">
            <a:avLst/>
          </a:prstGeom>
          <a:solidFill>
            <a:srgbClr val="4B9D39"/>
          </a:solidFill>
          <a:ln>
            <a:solidFill>
              <a:srgbClr val="04BF6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r>
              <a:t>С учителем</a:t>
            </a:r>
          </a:p>
        </p:txBody>
      </p:sp>
      <p:sp>
        <p:nvSpPr>
          <p:cNvPr id="223" name="TextBox 12"/>
          <p:cNvSpPr txBox="1"/>
          <p:nvPr/>
        </p:nvSpPr>
        <p:spPr>
          <a:xfrm>
            <a:off x="8080474" y="1696210"/>
            <a:ext cx="1532187" cy="367666"/>
          </a:xfrm>
          <a:prstGeom prst="rect">
            <a:avLst/>
          </a:prstGeom>
          <a:solidFill>
            <a:srgbClr val="4B9D39"/>
          </a:solidFill>
          <a:ln>
            <a:solidFill>
              <a:srgbClr val="04BF6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r>
              <a:t>Без учителя</a:t>
            </a:r>
          </a:p>
        </p:txBody>
      </p:sp>
      <p:sp>
        <p:nvSpPr>
          <p:cNvPr id="224" name="Прямоугольник"/>
          <p:cNvSpPr/>
          <p:nvPr/>
        </p:nvSpPr>
        <p:spPr>
          <a:xfrm>
            <a:off x="-25400" y="0"/>
            <a:ext cx="12242800" cy="958483"/>
          </a:xfrm>
          <a:prstGeom prst="rect">
            <a:avLst/>
          </a:prstGeom>
          <a:solidFill>
            <a:srgbClr val="1FA039"/>
          </a:solidFill>
          <a:ln w="12700">
            <a:miter lim="400000"/>
          </a:ln>
          <a:effectLst>
            <a:outerShdw blurRad="279400" dist="23000" dir="5400000" rotWithShape="0">
              <a:srgbClr val="000000">
                <a:alpha val="9006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25" name="Текст 1"/>
          <p:cNvSpPr/>
          <p:nvPr/>
        </p:nvSpPr>
        <p:spPr>
          <a:xfrm>
            <a:off x="597474" y="58250"/>
            <a:ext cx="10997052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914216">
              <a:defRPr sz="24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pPr>
            <a:r>
              <a:t>ОСНОВНЫЕ ТИПЫ ЗАДАЧ ML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1" animBg="1" advAuto="0"/>
      <p:bldP spid="222" grpId="2" animBg="1" advAuto="0"/>
      <p:bldP spid="223" grpId="3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Прямоугольник 13"/>
          <p:cNvSpPr txBox="1"/>
          <p:nvPr/>
        </p:nvSpPr>
        <p:spPr>
          <a:xfrm>
            <a:off x="9210981" y="4724332"/>
            <a:ext cx="2252508" cy="1170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02" tIns="45702" rIns="45702" bIns="45702">
            <a:spAutoFit/>
          </a:bodyPr>
          <a:lstStyle/>
          <a:p>
            <a:pPr defTabSz="914066">
              <a:spcBef>
                <a:spcPts val="1000"/>
              </a:spcBef>
              <a:defRPr sz="1400"/>
            </a:pPr>
            <a:r>
              <a:t>Нахождение структуры </a:t>
            </a:r>
            <a:br/>
            <a:r>
              <a:t>и зависимостей </a:t>
            </a:r>
            <a:br/>
            <a:r>
              <a:t>в данных</a:t>
            </a:r>
            <a:br/>
            <a:r>
              <a:rPr>
                <a:solidFill>
                  <a:srgbClr val="1FA039"/>
                </a:solidFill>
              </a:rPr>
              <a:t>Process Mining, Слепок DDoS атаки</a:t>
            </a:r>
          </a:p>
        </p:txBody>
      </p:sp>
      <p:sp>
        <p:nvSpPr>
          <p:cNvPr id="228" name="Прямоугольник 19"/>
          <p:cNvSpPr txBox="1"/>
          <p:nvPr/>
        </p:nvSpPr>
        <p:spPr>
          <a:xfrm>
            <a:off x="1789117" y="2212646"/>
            <a:ext cx="2252508" cy="1386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02" tIns="45702" rIns="45702" bIns="45702">
            <a:spAutoFit/>
          </a:bodyPr>
          <a:lstStyle/>
          <a:p>
            <a:pPr defTabSz="914066">
              <a:spcBef>
                <a:spcPts val="1000"/>
              </a:spcBef>
              <a:defRPr sz="1400"/>
            </a:pPr>
            <a:r>
              <a:t>Понимание неструктурированных текстов</a:t>
            </a:r>
            <a:br/>
            <a:r>
              <a:rPr>
                <a:solidFill>
                  <a:srgbClr val="1FA039"/>
                </a:solidFill>
              </a:rPr>
              <a:t>СЭОДО, договоры,  платежные документы, заказ-наряды</a:t>
            </a:r>
          </a:p>
        </p:txBody>
      </p:sp>
      <p:sp>
        <p:nvSpPr>
          <p:cNvPr id="229" name="Прямоугольник 20"/>
          <p:cNvSpPr txBox="1"/>
          <p:nvPr/>
        </p:nvSpPr>
        <p:spPr>
          <a:xfrm>
            <a:off x="5552009" y="2212646"/>
            <a:ext cx="2252509" cy="1386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02" tIns="45702" rIns="45702" bIns="45702">
            <a:spAutoFit/>
          </a:bodyPr>
          <a:lstStyle/>
          <a:p>
            <a:pPr defTabSz="914066">
              <a:spcBef>
                <a:spcPts val="1000"/>
              </a:spcBef>
              <a:defRPr sz="1400"/>
            </a:pPr>
            <a:r>
              <a:t>Понимание изображений и видео</a:t>
            </a:r>
            <a:br/>
            <a:r>
              <a:rPr>
                <a:solidFill>
                  <a:srgbClr val="1FA039"/>
                </a:solidFill>
              </a:rPr>
              <a:t>Безопасность зон 24x7 и инкассаторов, контроль клининга </a:t>
            </a:r>
            <a:br>
              <a:rPr>
                <a:solidFill>
                  <a:srgbClr val="1FA039"/>
                </a:solidFill>
              </a:rPr>
            </a:br>
            <a:r>
              <a:rPr>
                <a:solidFill>
                  <a:srgbClr val="1FA039"/>
                </a:solidFill>
              </a:rPr>
              <a:t>и строительства</a:t>
            </a:r>
          </a:p>
        </p:txBody>
      </p:sp>
      <p:sp>
        <p:nvSpPr>
          <p:cNvPr id="230" name="Прямоугольник 21"/>
          <p:cNvSpPr txBox="1"/>
          <p:nvPr/>
        </p:nvSpPr>
        <p:spPr>
          <a:xfrm>
            <a:off x="1789117" y="4739699"/>
            <a:ext cx="1979762" cy="1170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02" tIns="45702" rIns="45702" bIns="45702">
            <a:spAutoFit/>
          </a:bodyPr>
          <a:lstStyle/>
          <a:p>
            <a:pPr defTabSz="914066">
              <a:spcBef>
                <a:spcPts val="1000"/>
              </a:spcBef>
              <a:defRPr sz="1400"/>
            </a:pPr>
            <a:r>
              <a:t>Понимание звуков </a:t>
            </a:r>
            <a:br/>
            <a:r>
              <a:t>и речи </a:t>
            </a:r>
            <a:br/>
            <a:r>
              <a:rPr>
                <a:solidFill>
                  <a:srgbClr val="1FA039"/>
                </a:solidFill>
              </a:rPr>
              <a:t>IVR в антифроде, голосовая биометрия  </a:t>
            </a:r>
          </a:p>
        </p:txBody>
      </p:sp>
      <p:sp>
        <p:nvSpPr>
          <p:cNvPr id="231" name="Прямоугольник 22"/>
          <p:cNvSpPr txBox="1"/>
          <p:nvPr/>
        </p:nvSpPr>
        <p:spPr>
          <a:xfrm>
            <a:off x="5552009" y="4763820"/>
            <a:ext cx="1975952" cy="1170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02" tIns="45702" rIns="45702" bIns="45702">
            <a:spAutoFit/>
          </a:bodyPr>
          <a:lstStyle/>
          <a:p>
            <a:pPr defTabSz="914066">
              <a:spcBef>
                <a:spcPts val="1000"/>
              </a:spcBef>
              <a:defRPr sz="1400"/>
            </a:pPr>
            <a:r>
              <a:t>Способность генерировать тексты и речь</a:t>
            </a:r>
            <a:br/>
            <a:r>
              <a:rPr>
                <a:solidFill>
                  <a:srgbClr val="1FA039"/>
                </a:solidFill>
              </a:rPr>
              <a:t>Чат-боты, голосовые ассистенты</a:t>
            </a:r>
          </a:p>
        </p:txBody>
      </p:sp>
      <p:sp>
        <p:nvSpPr>
          <p:cNvPr id="232" name="Прямоугольник 23"/>
          <p:cNvSpPr txBox="1"/>
          <p:nvPr/>
        </p:nvSpPr>
        <p:spPr>
          <a:xfrm>
            <a:off x="9210981" y="2212646"/>
            <a:ext cx="2252508" cy="1170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02" tIns="45702" rIns="45702" bIns="45702">
            <a:spAutoFit/>
          </a:bodyPr>
          <a:lstStyle/>
          <a:p>
            <a:pPr defTabSz="914066">
              <a:spcBef>
                <a:spcPts val="1000"/>
              </a:spcBef>
              <a:defRPr sz="1400"/>
            </a:pPr>
            <a:r>
              <a:t>Предсказание исхода событий и принятие решения</a:t>
            </a:r>
            <a:br/>
            <a:r>
              <a:rPr>
                <a:solidFill>
                  <a:srgbClr val="1FA039"/>
                </a:solidFill>
              </a:rPr>
              <a:t>Заявки на инкассацию, поставки в ВСП  </a:t>
            </a:r>
          </a:p>
        </p:txBody>
      </p:sp>
      <p:grpSp>
        <p:nvGrpSpPr>
          <p:cNvPr id="250" name="Группа 26"/>
          <p:cNvGrpSpPr/>
          <p:nvPr/>
        </p:nvGrpSpPr>
        <p:grpSpPr>
          <a:xfrm>
            <a:off x="983258" y="2286708"/>
            <a:ext cx="552106" cy="610634"/>
            <a:chOff x="0" y="0"/>
            <a:chExt cx="552105" cy="610632"/>
          </a:xfrm>
        </p:grpSpPr>
        <p:sp>
          <p:nvSpPr>
            <p:cNvPr id="233" name="Freeform 99"/>
            <p:cNvSpPr/>
            <p:nvPr/>
          </p:nvSpPr>
          <p:spPr>
            <a:xfrm>
              <a:off x="-1" y="-1"/>
              <a:ext cx="323851" cy="4389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53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6265" y="0"/>
                  </a:lnTo>
                  <a:lnTo>
                    <a:pt x="21600" y="3936"/>
                  </a:lnTo>
                  <a:lnTo>
                    <a:pt x="21600" y="7488"/>
                  </a:lnTo>
                  <a:lnTo>
                    <a:pt x="20299" y="7488"/>
                  </a:lnTo>
                  <a:lnTo>
                    <a:pt x="20299" y="4320"/>
                  </a:lnTo>
                  <a:lnTo>
                    <a:pt x="15614" y="960"/>
                  </a:lnTo>
                  <a:lnTo>
                    <a:pt x="1301" y="960"/>
                  </a:lnTo>
                  <a:lnTo>
                    <a:pt x="1301" y="20640"/>
                  </a:lnTo>
                  <a:lnTo>
                    <a:pt x="14053" y="20640"/>
                  </a:lnTo>
                  <a:lnTo>
                    <a:pt x="14053" y="21600"/>
                  </a:lnTo>
                  <a:close/>
                </a:path>
              </a:pathLst>
            </a:cu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4" name="Rectangle 100"/>
            <p:cNvSpPr/>
            <p:nvPr/>
          </p:nvSpPr>
          <p:spPr>
            <a:xfrm>
              <a:off x="267273" y="115102"/>
              <a:ext cx="19509" cy="37068"/>
            </a:xfrm>
            <a:prstGeom prst="rect">
              <a:avLst/>
            </a:pr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5" name="Freeform 101"/>
            <p:cNvSpPr/>
            <p:nvPr/>
          </p:nvSpPr>
          <p:spPr>
            <a:xfrm>
              <a:off x="39017" y="37066"/>
              <a:ext cx="171681" cy="362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1161"/>
                  </a:lnTo>
                  <a:lnTo>
                    <a:pt x="2209" y="1161"/>
                  </a:lnTo>
                  <a:lnTo>
                    <a:pt x="2209" y="20439"/>
                  </a:lnTo>
                  <a:lnTo>
                    <a:pt x="21600" y="20439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6" name="Freeform 102"/>
            <p:cNvSpPr/>
            <p:nvPr/>
          </p:nvSpPr>
          <p:spPr>
            <a:xfrm>
              <a:off x="228255" y="171679"/>
              <a:ext cx="323851" cy="438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6265" y="0"/>
                  </a:lnTo>
                  <a:lnTo>
                    <a:pt x="21600" y="3936"/>
                  </a:lnTo>
                  <a:lnTo>
                    <a:pt x="21600" y="21600"/>
                  </a:lnTo>
                  <a:close/>
                  <a:moveTo>
                    <a:pt x="1301" y="20640"/>
                  </a:moveTo>
                  <a:lnTo>
                    <a:pt x="20429" y="20640"/>
                  </a:lnTo>
                  <a:lnTo>
                    <a:pt x="20429" y="4320"/>
                  </a:lnTo>
                  <a:lnTo>
                    <a:pt x="15614" y="960"/>
                  </a:lnTo>
                  <a:lnTo>
                    <a:pt x="1301" y="960"/>
                  </a:lnTo>
                  <a:lnTo>
                    <a:pt x="1301" y="20640"/>
                  </a:ln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7" name="Freeform 103"/>
            <p:cNvSpPr/>
            <p:nvPr/>
          </p:nvSpPr>
          <p:spPr>
            <a:xfrm>
              <a:off x="343358" y="37066"/>
              <a:ext cx="113153" cy="115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8000" y="21600"/>
                    <a:pt x="18000" y="21600"/>
                    <a:pt x="18000" y="21600"/>
                  </a:cubicBezTo>
                  <a:cubicBezTo>
                    <a:pt x="18000" y="5400"/>
                    <a:pt x="18000" y="5400"/>
                    <a:pt x="18000" y="5400"/>
                  </a:cubicBezTo>
                  <a:cubicBezTo>
                    <a:pt x="18000" y="4500"/>
                    <a:pt x="17100" y="3600"/>
                    <a:pt x="16200" y="3600"/>
                  </a:cubicBezTo>
                  <a:cubicBezTo>
                    <a:pt x="0" y="3600"/>
                    <a:pt x="0" y="3600"/>
                    <a:pt x="0" y="36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200" y="0"/>
                    <a:pt x="16200" y="0"/>
                    <a:pt x="16200" y="0"/>
                  </a:cubicBezTo>
                  <a:cubicBezTo>
                    <a:pt x="19350" y="0"/>
                    <a:pt x="21600" y="2250"/>
                    <a:pt x="21600" y="540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8" name="Freeform 104"/>
            <p:cNvSpPr/>
            <p:nvPr/>
          </p:nvSpPr>
          <p:spPr>
            <a:xfrm>
              <a:off x="95594" y="458461"/>
              <a:ext cx="115105" cy="113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5400" y="21600"/>
                    <a:pt x="5400" y="21600"/>
                    <a:pt x="5400" y="21600"/>
                  </a:cubicBezTo>
                  <a:cubicBezTo>
                    <a:pt x="2250" y="21600"/>
                    <a:pt x="0" y="18900"/>
                    <a:pt x="0" y="162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00" y="0"/>
                    <a:pt x="3600" y="0"/>
                    <a:pt x="3600" y="0"/>
                  </a:cubicBezTo>
                  <a:cubicBezTo>
                    <a:pt x="3600" y="16200"/>
                    <a:pt x="3600" y="16200"/>
                    <a:pt x="3600" y="16200"/>
                  </a:cubicBezTo>
                  <a:cubicBezTo>
                    <a:pt x="3600" y="17100"/>
                    <a:pt x="4500" y="18000"/>
                    <a:pt x="5400" y="18000"/>
                  </a:cubicBezTo>
                  <a:cubicBezTo>
                    <a:pt x="21600" y="18000"/>
                    <a:pt x="21600" y="18000"/>
                    <a:pt x="21600" y="1800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9" name="Rectangle 105"/>
            <p:cNvSpPr/>
            <p:nvPr/>
          </p:nvSpPr>
          <p:spPr>
            <a:xfrm>
              <a:off x="286782" y="228254"/>
              <a:ext cx="132662" cy="19510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0" name="Rectangle 106"/>
            <p:cNvSpPr/>
            <p:nvPr/>
          </p:nvSpPr>
          <p:spPr>
            <a:xfrm>
              <a:off x="286782" y="267272"/>
              <a:ext cx="132662" cy="19510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1" name="Rectangle 107"/>
            <p:cNvSpPr/>
            <p:nvPr/>
          </p:nvSpPr>
          <p:spPr>
            <a:xfrm>
              <a:off x="286782" y="304340"/>
              <a:ext cx="208747" cy="19510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2" name="Rectangle 108"/>
            <p:cNvSpPr/>
            <p:nvPr/>
          </p:nvSpPr>
          <p:spPr>
            <a:xfrm>
              <a:off x="286782" y="343358"/>
              <a:ext cx="208747" cy="19510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3" name="Rectangle 109"/>
            <p:cNvSpPr/>
            <p:nvPr/>
          </p:nvSpPr>
          <p:spPr>
            <a:xfrm>
              <a:off x="286782" y="380425"/>
              <a:ext cx="208747" cy="19510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4" name="Rectangle 110"/>
            <p:cNvSpPr/>
            <p:nvPr/>
          </p:nvSpPr>
          <p:spPr>
            <a:xfrm>
              <a:off x="286782" y="419443"/>
              <a:ext cx="208747" cy="19510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5" name="Rectangle 111"/>
            <p:cNvSpPr/>
            <p:nvPr/>
          </p:nvSpPr>
          <p:spPr>
            <a:xfrm>
              <a:off x="286782" y="458461"/>
              <a:ext cx="208747" cy="17559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6" name="Rectangle 112"/>
            <p:cNvSpPr/>
            <p:nvPr/>
          </p:nvSpPr>
          <p:spPr>
            <a:xfrm>
              <a:off x="286782" y="495529"/>
              <a:ext cx="208747" cy="19510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7" name="Rectangle 113"/>
            <p:cNvSpPr/>
            <p:nvPr/>
          </p:nvSpPr>
          <p:spPr>
            <a:xfrm>
              <a:off x="286782" y="534547"/>
              <a:ext cx="208747" cy="17559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8" name="Freeform 114"/>
            <p:cNvSpPr/>
            <p:nvPr/>
          </p:nvSpPr>
          <p:spPr>
            <a:xfrm>
              <a:off x="228255" y="9753"/>
              <a:ext cx="85841" cy="85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4909" y="0"/>
                  </a:lnTo>
                  <a:lnTo>
                    <a:pt x="4909" y="16691"/>
                  </a:lnTo>
                  <a:lnTo>
                    <a:pt x="21600" y="16691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9" name="Freeform 115"/>
            <p:cNvSpPr/>
            <p:nvPr/>
          </p:nvSpPr>
          <p:spPr>
            <a:xfrm>
              <a:off x="456510" y="181433"/>
              <a:ext cx="85840" cy="85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4909" y="0"/>
                  </a:lnTo>
                  <a:lnTo>
                    <a:pt x="4909" y="16691"/>
                  </a:lnTo>
                  <a:lnTo>
                    <a:pt x="21600" y="16691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2" name="Группа 44"/>
          <p:cNvGrpSpPr/>
          <p:nvPr/>
        </p:nvGrpSpPr>
        <p:grpSpPr>
          <a:xfrm>
            <a:off x="4748419" y="2261336"/>
            <a:ext cx="608682" cy="552104"/>
            <a:chOff x="0" y="0"/>
            <a:chExt cx="608681" cy="552102"/>
          </a:xfrm>
        </p:grpSpPr>
        <p:sp>
          <p:nvSpPr>
            <p:cNvPr id="251" name="Freeform 309"/>
            <p:cNvSpPr/>
            <p:nvPr/>
          </p:nvSpPr>
          <p:spPr>
            <a:xfrm>
              <a:off x="-1" y="0"/>
              <a:ext cx="608683" cy="456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50" y="21600"/>
                  </a:moveTo>
                  <a:cubicBezTo>
                    <a:pt x="1350" y="21600"/>
                    <a:pt x="1350" y="21600"/>
                    <a:pt x="1350" y="21600"/>
                  </a:cubicBezTo>
                  <a:cubicBezTo>
                    <a:pt x="591" y="21600"/>
                    <a:pt x="0" y="20812"/>
                    <a:pt x="0" y="19800"/>
                  </a:cubicBezTo>
                  <a:cubicBezTo>
                    <a:pt x="0" y="1800"/>
                    <a:pt x="0" y="1800"/>
                    <a:pt x="0" y="1800"/>
                  </a:cubicBezTo>
                  <a:cubicBezTo>
                    <a:pt x="0" y="900"/>
                    <a:pt x="591" y="0"/>
                    <a:pt x="1350" y="0"/>
                  </a:cubicBezTo>
                  <a:cubicBezTo>
                    <a:pt x="20250" y="0"/>
                    <a:pt x="20250" y="0"/>
                    <a:pt x="20250" y="0"/>
                  </a:cubicBezTo>
                  <a:cubicBezTo>
                    <a:pt x="21009" y="0"/>
                    <a:pt x="21600" y="900"/>
                    <a:pt x="21600" y="1800"/>
                  </a:cubicBezTo>
                  <a:cubicBezTo>
                    <a:pt x="21600" y="19800"/>
                    <a:pt x="21600" y="19800"/>
                    <a:pt x="21600" y="19800"/>
                  </a:cubicBezTo>
                  <a:cubicBezTo>
                    <a:pt x="21600" y="20812"/>
                    <a:pt x="21009" y="21600"/>
                    <a:pt x="20250" y="21600"/>
                  </a:cubicBezTo>
                  <a:close/>
                  <a:moveTo>
                    <a:pt x="1350" y="900"/>
                  </a:moveTo>
                  <a:cubicBezTo>
                    <a:pt x="1012" y="900"/>
                    <a:pt x="675" y="1350"/>
                    <a:pt x="675" y="1800"/>
                  </a:cubicBezTo>
                  <a:cubicBezTo>
                    <a:pt x="675" y="19800"/>
                    <a:pt x="675" y="19800"/>
                    <a:pt x="675" y="19800"/>
                  </a:cubicBezTo>
                  <a:cubicBezTo>
                    <a:pt x="675" y="20363"/>
                    <a:pt x="1012" y="20700"/>
                    <a:pt x="1350" y="20700"/>
                  </a:cubicBezTo>
                  <a:cubicBezTo>
                    <a:pt x="20250" y="20700"/>
                    <a:pt x="20250" y="20700"/>
                    <a:pt x="20250" y="20700"/>
                  </a:cubicBezTo>
                  <a:cubicBezTo>
                    <a:pt x="20587" y="20700"/>
                    <a:pt x="20925" y="20363"/>
                    <a:pt x="20925" y="19800"/>
                  </a:cubicBezTo>
                  <a:cubicBezTo>
                    <a:pt x="20925" y="1800"/>
                    <a:pt x="20925" y="1800"/>
                    <a:pt x="20925" y="1800"/>
                  </a:cubicBezTo>
                  <a:cubicBezTo>
                    <a:pt x="20925" y="1350"/>
                    <a:pt x="20587" y="900"/>
                    <a:pt x="20250" y="900"/>
                  </a:cubicBezTo>
                  <a:lnTo>
                    <a:pt x="1350" y="900"/>
                  </a:lnTo>
                  <a:close/>
                </a:path>
              </a:pathLst>
            </a:cu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2" name="Freeform 310"/>
            <p:cNvSpPr/>
            <p:nvPr/>
          </p:nvSpPr>
          <p:spPr>
            <a:xfrm>
              <a:off x="353112" y="444805"/>
              <a:ext cx="46823" cy="99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00" y="21600"/>
                  </a:moveTo>
                  <a:lnTo>
                    <a:pt x="0" y="1271"/>
                  </a:lnTo>
                  <a:lnTo>
                    <a:pt x="8100" y="0"/>
                  </a:lnTo>
                  <a:lnTo>
                    <a:pt x="21600" y="20753"/>
                  </a:lnTo>
                  <a:lnTo>
                    <a:pt x="12600" y="21600"/>
                  </a:lnTo>
                  <a:close/>
                </a:path>
              </a:pathLst>
            </a:cu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3" name="Freeform 311"/>
            <p:cNvSpPr/>
            <p:nvPr/>
          </p:nvSpPr>
          <p:spPr>
            <a:xfrm>
              <a:off x="208745" y="444805"/>
              <a:ext cx="48774" cy="99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40" y="21600"/>
                  </a:moveTo>
                  <a:lnTo>
                    <a:pt x="0" y="20753"/>
                  </a:lnTo>
                  <a:lnTo>
                    <a:pt x="12960" y="0"/>
                  </a:lnTo>
                  <a:lnTo>
                    <a:pt x="21600" y="1271"/>
                  </a:lnTo>
                  <a:lnTo>
                    <a:pt x="8640" y="21600"/>
                  </a:lnTo>
                  <a:close/>
                </a:path>
              </a:pathLst>
            </a:cu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4" name="Rectangle 312"/>
            <p:cNvSpPr/>
            <p:nvPr/>
          </p:nvSpPr>
          <p:spPr>
            <a:xfrm>
              <a:off x="181433" y="532595"/>
              <a:ext cx="247765" cy="19509"/>
            </a:xfrm>
            <a:prstGeom prst="rect">
              <a:avLst/>
            </a:pr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5" name="Rectangle 313"/>
            <p:cNvSpPr/>
            <p:nvPr/>
          </p:nvSpPr>
          <p:spPr>
            <a:xfrm>
              <a:off x="294585" y="399933"/>
              <a:ext cx="19510" cy="19509"/>
            </a:xfrm>
            <a:prstGeom prst="rect">
              <a:avLst/>
            </a:pr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6" name="Freeform 314"/>
            <p:cNvSpPr/>
            <p:nvPr/>
          </p:nvSpPr>
          <p:spPr>
            <a:xfrm>
              <a:off x="37066" y="37066"/>
              <a:ext cx="534548" cy="3433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14" y="21600"/>
                  </a:moveTo>
                  <a:cubicBezTo>
                    <a:pt x="386" y="21600"/>
                    <a:pt x="386" y="21600"/>
                    <a:pt x="386" y="21600"/>
                  </a:cubicBezTo>
                  <a:cubicBezTo>
                    <a:pt x="193" y="21600"/>
                    <a:pt x="0" y="21450"/>
                    <a:pt x="0" y="21000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0" y="300"/>
                    <a:pt x="193" y="0"/>
                    <a:pt x="386" y="0"/>
                  </a:cubicBezTo>
                  <a:cubicBezTo>
                    <a:pt x="21214" y="0"/>
                    <a:pt x="21214" y="0"/>
                    <a:pt x="21214" y="0"/>
                  </a:cubicBezTo>
                  <a:cubicBezTo>
                    <a:pt x="21407" y="0"/>
                    <a:pt x="21600" y="300"/>
                    <a:pt x="21600" y="600"/>
                  </a:cubicBezTo>
                  <a:cubicBezTo>
                    <a:pt x="21600" y="21000"/>
                    <a:pt x="21600" y="21000"/>
                    <a:pt x="21600" y="21000"/>
                  </a:cubicBezTo>
                  <a:cubicBezTo>
                    <a:pt x="21600" y="21450"/>
                    <a:pt x="21407" y="21600"/>
                    <a:pt x="21214" y="21600"/>
                  </a:cubicBezTo>
                  <a:close/>
                  <a:moveTo>
                    <a:pt x="771" y="20400"/>
                  </a:moveTo>
                  <a:cubicBezTo>
                    <a:pt x="20829" y="20400"/>
                    <a:pt x="20829" y="20400"/>
                    <a:pt x="20829" y="20400"/>
                  </a:cubicBezTo>
                  <a:cubicBezTo>
                    <a:pt x="20829" y="1200"/>
                    <a:pt x="20829" y="1200"/>
                    <a:pt x="20829" y="1200"/>
                  </a:cubicBezTo>
                  <a:cubicBezTo>
                    <a:pt x="771" y="1200"/>
                    <a:pt x="771" y="1200"/>
                    <a:pt x="771" y="1200"/>
                  </a:cubicBezTo>
                  <a:lnTo>
                    <a:pt x="771" y="20400"/>
                  </a:lnTo>
                  <a:close/>
                </a:path>
              </a:pathLst>
            </a:cu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7" name="Freeform 315"/>
            <p:cNvSpPr/>
            <p:nvPr/>
          </p:nvSpPr>
          <p:spPr>
            <a:xfrm>
              <a:off x="96186" y="93643"/>
              <a:ext cx="416308" cy="230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9" h="21600" extrusionOk="0">
                  <a:moveTo>
                    <a:pt x="10769" y="21600"/>
                  </a:moveTo>
                  <a:cubicBezTo>
                    <a:pt x="5246" y="21600"/>
                    <a:pt x="337" y="11925"/>
                    <a:pt x="92" y="11475"/>
                  </a:cubicBezTo>
                  <a:cubicBezTo>
                    <a:pt x="-31" y="11250"/>
                    <a:pt x="-31" y="10575"/>
                    <a:pt x="92" y="10350"/>
                  </a:cubicBezTo>
                  <a:cubicBezTo>
                    <a:pt x="337" y="9900"/>
                    <a:pt x="5246" y="0"/>
                    <a:pt x="10769" y="0"/>
                  </a:cubicBezTo>
                  <a:cubicBezTo>
                    <a:pt x="16292" y="0"/>
                    <a:pt x="21201" y="9900"/>
                    <a:pt x="21446" y="10350"/>
                  </a:cubicBezTo>
                  <a:cubicBezTo>
                    <a:pt x="21569" y="10575"/>
                    <a:pt x="21569" y="11250"/>
                    <a:pt x="21446" y="11475"/>
                  </a:cubicBezTo>
                  <a:cubicBezTo>
                    <a:pt x="21201" y="11925"/>
                    <a:pt x="16292" y="21600"/>
                    <a:pt x="10769" y="21600"/>
                  </a:cubicBezTo>
                  <a:close/>
                  <a:moveTo>
                    <a:pt x="1196" y="10800"/>
                  </a:moveTo>
                  <a:cubicBezTo>
                    <a:pt x="2301" y="13050"/>
                    <a:pt x="6474" y="19800"/>
                    <a:pt x="10769" y="19800"/>
                  </a:cubicBezTo>
                  <a:cubicBezTo>
                    <a:pt x="15064" y="19800"/>
                    <a:pt x="19237" y="13050"/>
                    <a:pt x="20342" y="10800"/>
                  </a:cubicBezTo>
                  <a:cubicBezTo>
                    <a:pt x="19237" y="8775"/>
                    <a:pt x="15064" y="1800"/>
                    <a:pt x="10769" y="1800"/>
                  </a:cubicBezTo>
                  <a:cubicBezTo>
                    <a:pt x="6474" y="1800"/>
                    <a:pt x="2301" y="8775"/>
                    <a:pt x="1196" y="10800"/>
                  </a:cubicBez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8" name="Freeform 316"/>
            <p:cNvSpPr/>
            <p:nvPr/>
          </p:nvSpPr>
          <p:spPr>
            <a:xfrm>
              <a:off x="191188" y="93643"/>
              <a:ext cx="228257" cy="230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950" y="21600"/>
                    <a:pt x="0" y="16875"/>
                    <a:pt x="0" y="10800"/>
                  </a:cubicBezTo>
                  <a:cubicBezTo>
                    <a:pt x="1800" y="10800"/>
                    <a:pt x="1800" y="10800"/>
                    <a:pt x="1800" y="10800"/>
                  </a:cubicBezTo>
                  <a:cubicBezTo>
                    <a:pt x="1800" y="15750"/>
                    <a:pt x="5850" y="19800"/>
                    <a:pt x="10800" y="19800"/>
                  </a:cubicBezTo>
                  <a:cubicBezTo>
                    <a:pt x="15750" y="19800"/>
                    <a:pt x="19800" y="15750"/>
                    <a:pt x="19800" y="10800"/>
                  </a:cubicBezTo>
                  <a:cubicBezTo>
                    <a:pt x="19800" y="5850"/>
                    <a:pt x="15750" y="1800"/>
                    <a:pt x="10800" y="1800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16650" y="0"/>
                    <a:pt x="21600" y="4950"/>
                    <a:pt x="21600" y="10800"/>
                  </a:cubicBezTo>
                  <a:cubicBezTo>
                    <a:pt x="21600" y="16875"/>
                    <a:pt x="16650" y="21600"/>
                    <a:pt x="10800" y="21600"/>
                  </a:cubicBez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9" name="Freeform 317"/>
            <p:cNvSpPr/>
            <p:nvPr/>
          </p:nvSpPr>
          <p:spPr>
            <a:xfrm>
              <a:off x="228254" y="132661"/>
              <a:ext cx="76087" cy="76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10125"/>
                    <a:pt x="9450" y="0"/>
                    <a:pt x="21600" y="0"/>
                  </a:cubicBezTo>
                  <a:cubicBezTo>
                    <a:pt x="21600" y="5400"/>
                    <a:pt x="21600" y="5400"/>
                    <a:pt x="21600" y="5400"/>
                  </a:cubicBezTo>
                  <a:cubicBezTo>
                    <a:pt x="12825" y="5400"/>
                    <a:pt x="5400" y="12825"/>
                    <a:pt x="5400" y="21600"/>
                  </a:cubicBez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0" name="Freeform 318"/>
            <p:cNvSpPr/>
            <p:nvPr/>
          </p:nvSpPr>
          <p:spPr>
            <a:xfrm>
              <a:off x="304340" y="208745"/>
              <a:ext cx="76087" cy="760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16200"/>
                    <a:pt x="0" y="16200"/>
                    <a:pt x="0" y="16200"/>
                  </a:cubicBezTo>
                  <a:cubicBezTo>
                    <a:pt x="8775" y="16200"/>
                    <a:pt x="16200" y="9450"/>
                    <a:pt x="1620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2150"/>
                    <a:pt x="12150" y="21600"/>
                    <a:pt x="0" y="21600"/>
                  </a:cubicBezTo>
                  <a:close/>
                </a:path>
              </a:pathLst>
            </a:cu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1" name="Freeform 319"/>
            <p:cNvSpPr/>
            <p:nvPr/>
          </p:nvSpPr>
          <p:spPr>
            <a:xfrm>
              <a:off x="267272" y="171679"/>
              <a:ext cx="76087" cy="76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725" y="21600"/>
                    <a:pt x="0" y="16875"/>
                    <a:pt x="0" y="10800"/>
                  </a:cubicBezTo>
                  <a:cubicBezTo>
                    <a:pt x="0" y="5400"/>
                    <a:pt x="4725" y="0"/>
                    <a:pt x="10800" y="0"/>
                  </a:cubicBezTo>
                  <a:cubicBezTo>
                    <a:pt x="16875" y="0"/>
                    <a:pt x="21600" y="5400"/>
                    <a:pt x="21600" y="10800"/>
                  </a:cubicBezTo>
                  <a:cubicBezTo>
                    <a:pt x="21600" y="16875"/>
                    <a:pt x="16875" y="21600"/>
                    <a:pt x="10800" y="21600"/>
                  </a:cubicBezTo>
                  <a:close/>
                  <a:moveTo>
                    <a:pt x="10800" y="5400"/>
                  </a:moveTo>
                  <a:cubicBezTo>
                    <a:pt x="8100" y="5400"/>
                    <a:pt x="5400" y="8100"/>
                    <a:pt x="5400" y="10800"/>
                  </a:cubicBezTo>
                  <a:cubicBezTo>
                    <a:pt x="5400" y="14175"/>
                    <a:pt x="8100" y="16200"/>
                    <a:pt x="10800" y="16200"/>
                  </a:cubicBezTo>
                  <a:cubicBezTo>
                    <a:pt x="13500" y="16200"/>
                    <a:pt x="16200" y="14175"/>
                    <a:pt x="16200" y="10800"/>
                  </a:cubicBezTo>
                  <a:cubicBezTo>
                    <a:pt x="16200" y="8100"/>
                    <a:pt x="13500" y="5400"/>
                    <a:pt x="10800" y="5400"/>
                  </a:cubicBez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99" name="Группа 56"/>
          <p:cNvGrpSpPr/>
          <p:nvPr/>
        </p:nvGrpSpPr>
        <p:grpSpPr>
          <a:xfrm>
            <a:off x="983258" y="4773615"/>
            <a:ext cx="611399" cy="610640"/>
            <a:chOff x="0" y="0"/>
            <a:chExt cx="611398" cy="610638"/>
          </a:xfrm>
        </p:grpSpPr>
        <p:sp>
          <p:nvSpPr>
            <p:cNvPr id="263" name="Freeform 550"/>
            <p:cNvSpPr/>
            <p:nvPr/>
          </p:nvSpPr>
          <p:spPr>
            <a:xfrm>
              <a:off x="135374" y="171680"/>
              <a:ext cx="171682" cy="171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  <a:moveTo>
                    <a:pt x="2455" y="19145"/>
                  </a:moveTo>
                  <a:lnTo>
                    <a:pt x="19145" y="19145"/>
                  </a:lnTo>
                  <a:lnTo>
                    <a:pt x="19145" y="2455"/>
                  </a:lnTo>
                  <a:lnTo>
                    <a:pt x="2455" y="2455"/>
                  </a:lnTo>
                  <a:lnTo>
                    <a:pt x="2455" y="19145"/>
                  </a:ln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4" name="Freeform 551"/>
            <p:cNvSpPr/>
            <p:nvPr/>
          </p:nvSpPr>
          <p:spPr>
            <a:xfrm>
              <a:off x="96356" y="208748"/>
              <a:ext cx="48774" cy="95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4408"/>
                  </a:lnTo>
                  <a:lnTo>
                    <a:pt x="8640" y="4408"/>
                  </a:lnTo>
                  <a:lnTo>
                    <a:pt x="8640" y="17192"/>
                  </a:lnTo>
                  <a:lnTo>
                    <a:pt x="21600" y="17192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5" name="Freeform 552"/>
            <p:cNvSpPr/>
            <p:nvPr/>
          </p:nvSpPr>
          <p:spPr>
            <a:xfrm>
              <a:off x="164638" y="333607"/>
              <a:ext cx="122910" cy="46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3086" y="0"/>
                  </a:lnTo>
                  <a:lnTo>
                    <a:pt x="3086" y="13500"/>
                  </a:lnTo>
                  <a:lnTo>
                    <a:pt x="18171" y="13500"/>
                  </a:lnTo>
                  <a:lnTo>
                    <a:pt x="18171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6" name="Freeform 553"/>
            <p:cNvSpPr/>
            <p:nvPr/>
          </p:nvSpPr>
          <p:spPr>
            <a:xfrm>
              <a:off x="182196" y="368724"/>
              <a:ext cx="85841" cy="126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7855" y="21600"/>
                  </a:lnTo>
                  <a:lnTo>
                    <a:pt x="0" y="997"/>
                  </a:lnTo>
                  <a:lnTo>
                    <a:pt x="4909" y="0"/>
                  </a:lnTo>
                  <a:lnTo>
                    <a:pt x="11782" y="18277"/>
                  </a:lnTo>
                  <a:lnTo>
                    <a:pt x="17182" y="18277"/>
                  </a:lnTo>
                  <a:lnTo>
                    <a:pt x="17182" y="332"/>
                  </a:lnTo>
                  <a:lnTo>
                    <a:pt x="21600" y="332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7" name="Freeform 554"/>
            <p:cNvSpPr/>
            <p:nvPr/>
          </p:nvSpPr>
          <p:spPr>
            <a:xfrm>
              <a:off x="429963" y="122908"/>
              <a:ext cx="58529" cy="2672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0" y="21600"/>
                  </a:moveTo>
                  <a:cubicBezTo>
                    <a:pt x="3600" y="21600"/>
                    <a:pt x="3600" y="21600"/>
                    <a:pt x="3600" y="21600"/>
                  </a:cubicBezTo>
                  <a:cubicBezTo>
                    <a:pt x="1800" y="21600"/>
                    <a:pt x="0" y="21407"/>
                    <a:pt x="0" y="20829"/>
                  </a:cubicBezTo>
                  <a:cubicBezTo>
                    <a:pt x="0" y="771"/>
                    <a:pt x="0" y="771"/>
                    <a:pt x="0" y="771"/>
                  </a:cubicBezTo>
                  <a:cubicBezTo>
                    <a:pt x="0" y="386"/>
                    <a:pt x="1800" y="0"/>
                    <a:pt x="3600" y="0"/>
                  </a:cubicBezTo>
                  <a:cubicBezTo>
                    <a:pt x="18000" y="0"/>
                    <a:pt x="18000" y="0"/>
                    <a:pt x="18000" y="0"/>
                  </a:cubicBezTo>
                  <a:cubicBezTo>
                    <a:pt x="19800" y="0"/>
                    <a:pt x="21600" y="386"/>
                    <a:pt x="21600" y="771"/>
                  </a:cubicBezTo>
                  <a:cubicBezTo>
                    <a:pt x="21600" y="20829"/>
                    <a:pt x="21600" y="20829"/>
                    <a:pt x="21600" y="20829"/>
                  </a:cubicBezTo>
                  <a:cubicBezTo>
                    <a:pt x="21600" y="21407"/>
                    <a:pt x="19800" y="21600"/>
                    <a:pt x="18000" y="21600"/>
                  </a:cubicBezTo>
                  <a:close/>
                  <a:moveTo>
                    <a:pt x="7200" y="20057"/>
                  </a:moveTo>
                  <a:cubicBezTo>
                    <a:pt x="14400" y="20057"/>
                    <a:pt x="14400" y="20057"/>
                    <a:pt x="14400" y="20057"/>
                  </a:cubicBezTo>
                  <a:cubicBezTo>
                    <a:pt x="14400" y="1543"/>
                    <a:pt x="14400" y="1543"/>
                    <a:pt x="14400" y="1543"/>
                  </a:cubicBezTo>
                  <a:cubicBezTo>
                    <a:pt x="7200" y="1543"/>
                    <a:pt x="7200" y="1543"/>
                    <a:pt x="7200" y="1543"/>
                  </a:cubicBezTo>
                  <a:lnTo>
                    <a:pt x="7200" y="20057"/>
                  </a:ln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8" name="Freeform 555"/>
            <p:cNvSpPr/>
            <p:nvPr/>
          </p:nvSpPr>
          <p:spPr>
            <a:xfrm>
              <a:off x="320712" y="126810"/>
              <a:ext cx="120958" cy="64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4" y="21600"/>
                  </a:moveTo>
                  <a:lnTo>
                    <a:pt x="0" y="15709"/>
                  </a:lnTo>
                  <a:lnTo>
                    <a:pt x="20555" y="0"/>
                  </a:lnTo>
                  <a:lnTo>
                    <a:pt x="21600" y="5236"/>
                  </a:lnTo>
                  <a:lnTo>
                    <a:pt x="1394" y="21600"/>
                  </a:ln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9" name="Freeform 556"/>
            <p:cNvSpPr/>
            <p:nvPr/>
          </p:nvSpPr>
          <p:spPr>
            <a:xfrm>
              <a:off x="320712" y="325803"/>
              <a:ext cx="120958" cy="64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55" y="21600"/>
                  </a:moveTo>
                  <a:lnTo>
                    <a:pt x="0" y="5891"/>
                  </a:lnTo>
                  <a:lnTo>
                    <a:pt x="1394" y="0"/>
                  </a:lnTo>
                  <a:lnTo>
                    <a:pt x="21600" y="16364"/>
                  </a:lnTo>
                  <a:lnTo>
                    <a:pt x="20555" y="21600"/>
                  </a:ln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0" name="Freeform 557"/>
            <p:cNvSpPr/>
            <p:nvPr/>
          </p:nvSpPr>
          <p:spPr>
            <a:xfrm>
              <a:off x="258283" y="399938"/>
              <a:ext cx="29265" cy="39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10800"/>
                  </a:lnTo>
                  <a:lnTo>
                    <a:pt x="7200" y="10800"/>
                  </a:lnTo>
                  <a:lnTo>
                    <a:pt x="0" y="108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1" name="Freeform 558"/>
            <p:cNvSpPr/>
            <p:nvPr/>
          </p:nvSpPr>
          <p:spPr>
            <a:xfrm>
              <a:off x="172442" y="208748"/>
              <a:ext cx="95597" cy="585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  <a:moveTo>
                    <a:pt x="4408" y="14400"/>
                  </a:moveTo>
                  <a:lnTo>
                    <a:pt x="17633" y="14400"/>
                  </a:lnTo>
                  <a:lnTo>
                    <a:pt x="17633" y="7200"/>
                  </a:lnTo>
                  <a:lnTo>
                    <a:pt x="4408" y="7200"/>
                  </a:lnTo>
                  <a:lnTo>
                    <a:pt x="4408" y="14400"/>
                  </a:ln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2" name="Rectangle 559"/>
            <p:cNvSpPr/>
            <p:nvPr/>
          </p:nvSpPr>
          <p:spPr>
            <a:xfrm>
              <a:off x="250479" y="284834"/>
              <a:ext cx="17559" cy="19510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3" name="Rectangle 560"/>
            <p:cNvSpPr/>
            <p:nvPr/>
          </p:nvSpPr>
          <p:spPr>
            <a:xfrm>
              <a:off x="211461" y="284834"/>
              <a:ext cx="19510" cy="19510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4" name="Rectangle 561"/>
            <p:cNvSpPr/>
            <p:nvPr/>
          </p:nvSpPr>
          <p:spPr>
            <a:xfrm>
              <a:off x="172442" y="284834"/>
              <a:ext cx="19510" cy="19510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5" name="Freeform 562"/>
            <p:cNvSpPr/>
            <p:nvPr/>
          </p:nvSpPr>
          <p:spPr>
            <a:xfrm>
              <a:off x="39780" y="37068"/>
              <a:ext cx="66332" cy="438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1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348"/>
                    <a:pt x="0" y="2348"/>
                    <a:pt x="0" y="2348"/>
                  </a:cubicBezTo>
                  <a:cubicBezTo>
                    <a:pt x="0" y="1057"/>
                    <a:pt x="6943" y="0"/>
                    <a:pt x="15429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939"/>
                    <a:pt x="21600" y="939"/>
                    <a:pt x="21600" y="939"/>
                  </a:cubicBezTo>
                  <a:cubicBezTo>
                    <a:pt x="15429" y="939"/>
                    <a:pt x="15429" y="939"/>
                    <a:pt x="15429" y="939"/>
                  </a:cubicBezTo>
                  <a:cubicBezTo>
                    <a:pt x="10029" y="939"/>
                    <a:pt x="6171" y="1643"/>
                    <a:pt x="6171" y="2348"/>
                  </a:cubicBezTo>
                  <a:lnTo>
                    <a:pt x="6171" y="21600"/>
                  </a:lnTo>
                  <a:close/>
                </a:path>
              </a:pathLst>
            </a:cu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6" name="Freeform 563"/>
            <p:cNvSpPr/>
            <p:nvPr/>
          </p:nvSpPr>
          <p:spPr>
            <a:xfrm>
              <a:off x="39780" y="505288"/>
              <a:ext cx="438958" cy="663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2348" y="21600"/>
                    <a:pt x="2348" y="21600"/>
                    <a:pt x="2348" y="21600"/>
                  </a:cubicBezTo>
                  <a:cubicBezTo>
                    <a:pt x="1057" y="21600"/>
                    <a:pt x="0" y="14657"/>
                    <a:pt x="0" y="61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39" y="0"/>
                    <a:pt x="939" y="0"/>
                    <a:pt x="939" y="0"/>
                  </a:cubicBezTo>
                  <a:cubicBezTo>
                    <a:pt x="939" y="6171"/>
                    <a:pt x="939" y="6171"/>
                    <a:pt x="939" y="6171"/>
                  </a:cubicBezTo>
                  <a:cubicBezTo>
                    <a:pt x="939" y="11571"/>
                    <a:pt x="1526" y="15429"/>
                    <a:pt x="2348" y="15429"/>
                  </a:cubicBezTo>
                  <a:cubicBezTo>
                    <a:pt x="21600" y="15429"/>
                    <a:pt x="21600" y="15429"/>
                    <a:pt x="21600" y="15429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7" name="Freeform 564"/>
            <p:cNvSpPr/>
            <p:nvPr/>
          </p:nvSpPr>
          <p:spPr>
            <a:xfrm>
              <a:off x="506048" y="132662"/>
              <a:ext cx="66333" cy="438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1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0661"/>
                    <a:pt x="0" y="20661"/>
                    <a:pt x="0" y="20661"/>
                  </a:cubicBezTo>
                  <a:cubicBezTo>
                    <a:pt x="6171" y="20661"/>
                    <a:pt x="6171" y="20661"/>
                    <a:pt x="6171" y="20661"/>
                  </a:cubicBezTo>
                  <a:cubicBezTo>
                    <a:pt x="10800" y="20661"/>
                    <a:pt x="15429" y="20074"/>
                    <a:pt x="15429" y="19252"/>
                  </a:cubicBezTo>
                  <a:cubicBezTo>
                    <a:pt x="15429" y="0"/>
                    <a:pt x="15429" y="0"/>
                    <a:pt x="15429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9252"/>
                    <a:pt x="21600" y="19252"/>
                    <a:pt x="21600" y="19252"/>
                  </a:cubicBezTo>
                  <a:cubicBezTo>
                    <a:pt x="21600" y="20543"/>
                    <a:pt x="14657" y="21600"/>
                    <a:pt x="6171" y="21600"/>
                  </a:cubicBezTo>
                  <a:close/>
                </a:path>
              </a:pathLst>
            </a:cu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8" name="Freeform 565"/>
            <p:cNvSpPr/>
            <p:nvPr/>
          </p:nvSpPr>
          <p:spPr>
            <a:xfrm>
              <a:off x="135374" y="37068"/>
              <a:ext cx="437007" cy="682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20661" y="21600"/>
                    <a:pt x="20661" y="21600"/>
                    <a:pt x="20661" y="21600"/>
                  </a:cubicBezTo>
                  <a:cubicBezTo>
                    <a:pt x="20661" y="15429"/>
                    <a:pt x="20661" y="15429"/>
                    <a:pt x="20661" y="15429"/>
                  </a:cubicBezTo>
                  <a:cubicBezTo>
                    <a:pt x="20661" y="10800"/>
                    <a:pt x="19957" y="6171"/>
                    <a:pt x="19252" y="6171"/>
                  </a:cubicBezTo>
                  <a:cubicBezTo>
                    <a:pt x="0" y="6171"/>
                    <a:pt x="0" y="6171"/>
                    <a:pt x="0" y="61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252" y="0"/>
                    <a:pt x="19252" y="0"/>
                    <a:pt x="19252" y="0"/>
                  </a:cubicBezTo>
                  <a:cubicBezTo>
                    <a:pt x="20543" y="0"/>
                    <a:pt x="21600" y="6943"/>
                    <a:pt x="21600" y="15429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9" name="Freeform 566"/>
            <p:cNvSpPr/>
            <p:nvPr/>
          </p:nvSpPr>
          <p:spPr>
            <a:xfrm>
              <a:off x="124839" y="1194"/>
              <a:ext cx="56773" cy="94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2" h="21330" extrusionOk="0">
                  <a:moveTo>
                    <a:pt x="17712" y="21330"/>
                  </a:moveTo>
                  <a:cubicBezTo>
                    <a:pt x="16848" y="21330"/>
                    <a:pt x="15984" y="21330"/>
                    <a:pt x="15120" y="20790"/>
                  </a:cubicBezTo>
                  <a:cubicBezTo>
                    <a:pt x="1296" y="12150"/>
                    <a:pt x="1296" y="12150"/>
                    <a:pt x="1296" y="12150"/>
                  </a:cubicBezTo>
                  <a:cubicBezTo>
                    <a:pt x="-432" y="11610"/>
                    <a:pt x="-432" y="9990"/>
                    <a:pt x="1296" y="9450"/>
                  </a:cubicBezTo>
                  <a:cubicBezTo>
                    <a:pt x="15120" y="810"/>
                    <a:pt x="15120" y="810"/>
                    <a:pt x="15120" y="810"/>
                  </a:cubicBezTo>
                  <a:cubicBezTo>
                    <a:pt x="16848" y="-270"/>
                    <a:pt x="18576" y="-270"/>
                    <a:pt x="20304" y="810"/>
                  </a:cubicBezTo>
                  <a:cubicBezTo>
                    <a:pt x="21168" y="1350"/>
                    <a:pt x="21168" y="2970"/>
                    <a:pt x="20304" y="3510"/>
                  </a:cubicBezTo>
                  <a:cubicBezTo>
                    <a:pt x="8208" y="10530"/>
                    <a:pt x="8208" y="10530"/>
                    <a:pt x="8208" y="10530"/>
                  </a:cubicBezTo>
                  <a:cubicBezTo>
                    <a:pt x="20304" y="18090"/>
                    <a:pt x="20304" y="18090"/>
                    <a:pt x="20304" y="18090"/>
                  </a:cubicBezTo>
                  <a:cubicBezTo>
                    <a:pt x="21168" y="18630"/>
                    <a:pt x="21168" y="20250"/>
                    <a:pt x="20304" y="20790"/>
                  </a:cubicBezTo>
                  <a:cubicBezTo>
                    <a:pt x="19440" y="21330"/>
                    <a:pt x="18576" y="21330"/>
                    <a:pt x="17712" y="21330"/>
                  </a:cubicBezTo>
                  <a:close/>
                </a:path>
              </a:pathLst>
            </a:cu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0" name="Freeform 567"/>
            <p:cNvSpPr/>
            <p:nvPr/>
          </p:nvSpPr>
          <p:spPr>
            <a:xfrm>
              <a:off x="429221" y="516237"/>
              <a:ext cx="58666" cy="94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2" h="21330" extrusionOk="0">
                  <a:moveTo>
                    <a:pt x="3888" y="21330"/>
                  </a:moveTo>
                  <a:cubicBezTo>
                    <a:pt x="3024" y="21330"/>
                    <a:pt x="2160" y="21330"/>
                    <a:pt x="1296" y="20790"/>
                  </a:cubicBezTo>
                  <a:cubicBezTo>
                    <a:pt x="-432" y="20250"/>
                    <a:pt x="-432" y="18630"/>
                    <a:pt x="1296" y="18090"/>
                  </a:cubicBezTo>
                  <a:cubicBezTo>
                    <a:pt x="12528" y="10530"/>
                    <a:pt x="12528" y="10530"/>
                    <a:pt x="12528" y="10530"/>
                  </a:cubicBezTo>
                  <a:cubicBezTo>
                    <a:pt x="1296" y="3510"/>
                    <a:pt x="1296" y="3510"/>
                    <a:pt x="1296" y="3510"/>
                  </a:cubicBezTo>
                  <a:cubicBezTo>
                    <a:pt x="-432" y="2970"/>
                    <a:pt x="-432" y="1350"/>
                    <a:pt x="1296" y="810"/>
                  </a:cubicBezTo>
                  <a:cubicBezTo>
                    <a:pt x="3024" y="-270"/>
                    <a:pt x="4752" y="-270"/>
                    <a:pt x="6480" y="810"/>
                  </a:cubicBezTo>
                  <a:cubicBezTo>
                    <a:pt x="20304" y="9450"/>
                    <a:pt x="20304" y="9450"/>
                    <a:pt x="20304" y="9450"/>
                  </a:cubicBezTo>
                  <a:cubicBezTo>
                    <a:pt x="21168" y="9990"/>
                    <a:pt x="21168" y="11610"/>
                    <a:pt x="20304" y="12150"/>
                  </a:cubicBezTo>
                  <a:cubicBezTo>
                    <a:pt x="6480" y="20790"/>
                    <a:pt x="6480" y="20790"/>
                    <a:pt x="6480" y="20790"/>
                  </a:cubicBezTo>
                  <a:cubicBezTo>
                    <a:pt x="5616" y="21330"/>
                    <a:pt x="4752" y="21330"/>
                    <a:pt x="3888" y="21330"/>
                  </a:cubicBezTo>
                  <a:close/>
                </a:path>
              </a:pathLst>
            </a:cu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1" name="Freeform 568"/>
            <p:cNvSpPr/>
            <p:nvPr/>
          </p:nvSpPr>
          <p:spPr>
            <a:xfrm>
              <a:off x="0" y="430380"/>
              <a:ext cx="95762" cy="55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5" h="21150" extrusionOk="0">
                  <a:moveTo>
                    <a:pt x="10800" y="21150"/>
                  </a:moveTo>
                  <a:cubicBezTo>
                    <a:pt x="10274" y="21150"/>
                    <a:pt x="9747" y="21150"/>
                    <a:pt x="9220" y="20250"/>
                  </a:cubicBezTo>
                  <a:cubicBezTo>
                    <a:pt x="791" y="5850"/>
                    <a:pt x="791" y="5850"/>
                    <a:pt x="791" y="5850"/>
                  </a:cubicBezTo>
                  <a:cubicBezTo>
                    <a:pt x="-263" y="4950"/>
                    <a:pt x="-263" y="2250"/>
                    <a:pt x="791" y="1350"/>
                  </a:cubicBezTo>
                  <a:cubicBezTo>
                    <a:pt x="1844" y="-450"/>
                    <a:pt x="2898" y="-450"/>
                    <a:pt x="3952" y="1350"/>
                  </a:cubicBezTo>
                  <a:cubicBezTo>
                    <a:pt x="10800" y="13050"/>
                    <a:pt x="10800" y="13050"/>
                    <a:pt x="10800" y="13050"/>
                  </a:cubicBezTo>
                  <a:cubicBezTo>
                    <a:pt x="17649" y="1350"/>
                    <a:pt x="17649" y="1350"/>
                    <a:pt x="17649" y="1350"/>
                  </a:cubicBezTo>
                  <a:cubicBezTo>
                    <a:pt x="18703" y="-450"/>
                    <a:pt x="19757" y="-450"/>
                    <a:pt x="20810" y="1350"/>
                  </a:cubicBezTo>
                  <a:cubicBezTo>
                    <a:pt x="21337" y="2250"/>
                    <a:pt x="21337" y="4950"/>
                    <a:pt x="20810" y="5850"/>
                  </a:cubicBezTo>
                  <a:cubicBezTo>
                    <a:pt x="12381" y="20250"/>
                    <a:pt x="12381" y="20250"/>
                    <a:pt x="12381" y="20250"/>
                  </a:cubicBezTo>
                  <a:cubicBezTo>
                    <a:pt x="11854" y="21150"/>
                    <a:pt x="11327" y="21150"/>
                    <a:pt x="10800" y="21150"/>
                  </a:cubicBezTo>
                  <a:close/>
                </a:path>
              </a:pathLst>
            </a:cu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2" name="Freeform 569"/>
            <p:cNvSpPr/>
            <p:nvPr/>
          </p:nvSpPr>
          <p:spPr>
            <a:xfrm>
              <a:off x="515042" y="124118"/>
              <a:ext cx="95762" cy="58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5" h="20736" extrusionOk="0">
                  <a:moveTo>
                    <a:pt x="19230" y="20304"/>
                  </a:moveTo>
                  <a:cubicBezTo>
                    <a:pt x="18703" y="20304"/>
                    <a:pt x="18176" y="20304"/>
                    <a:pt x="17649" y="19440"/>
                  </a:cubicBezTo>
                  <a:cubicBezTo>
                    <a:pt x="10800" y="8208"/>
                    <a:pt x="10800" y="8208"/>
                    <a:pt x="10800" y="8208"/>
                  </a:cubicBezTo>
                  <a:cubicBezTo>
                    <a:pt x="3952" y="19440"/>
                    <a:pt x="3952" y="19440"/>
                    <a:pt x="3952" y="19440"/>
                  </a:cubicBezTo>
                  <a:cubicBezTo>
                    <a:pt x="2898" y="21168"/>
                    <a:pt x="1844" y="21168"/>
                    <a:pt x="791" y="19440"/>
                  </a:cubicBezTo>
                  <a:cubicBezTo>
                    <a:pt x="-263" y="18576"/>
                    <a:pt x="-263" y="15984"/>
                    <a:pt x="791" y="15120"/>
                  </a:cubicBezTo>
                  <a:cubicBezTo>
                    <a:pt x="9220" y="1296"/>
                    <a:pt x="9220" y="1296"/>
                    <a:pt x="9220" y="1296"/>
                  </a:cubicBezTo>
                  <a:cubicBezTo>
                    <a:pt x="10274" y="-432"/>
                    <a:pt x="11327" y="-432"/>
                    <a:pt x="12381" y="1296"/>
                  </a:cubicBezTo>
                  <a:cubicBezTo>
                    <a:pt x="20810" y="15120"/>
                    <a:pt x="20810" y="15120"/>
                    <a:pt x="20810" y="15120"/>
                  </a:cubicBezTo>
                  <a:cubicBezTo>
                    <a:pt x="21337" y="15984"/>
                    <a:pt x="21337" y="18576"/>
                    <a:pt x="20810" y="19440"/>
                  </a:cubicBezTo>
                  <a:cubicBezTo>
                    <a:pt x="20283" y="20304"/>
                    <a:pt x="19757" y="20304"/>
                    <a:pt x="19230" y="20304"/>
                  </a:cubicBezTo>
                  <a:close/>
                </a:path>
              </a:pathLst>
            </a:cu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3" name="Rectangle 570"/>
            <p:cNvSpPr/>
            <p:nvPr/>
          </p:nvSpPr>
          <p:spPr>
            <a:xfrm>
              <a:off x="2712" y="152171"/>
              <a:ext cx="17559" cy="257522"/>
            </a:xfrm>
            <a:prstGeom prst="rect">
              <a:avLst/>
            </a:pr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4" name="Rectangle 571"/>
            <p:cNvSpPr/>
            <p:nvPr/>
          </p:nvSpPr>
          <p:spPr>
            <a:xfrm>
              <a:off x="591889" y="198993"/>
              <a:ext cx="19510" cy="257522"/>
            </a:xfrm>
            <a:prstGeom prst="rect">
              <a:avLst/>
            </a:pr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5" name="Rectangle 572"/>
            <p:cNvSpPr/>
            <p:nvPr/>
          </p:nvSpPr>
          <p:spPr>
            <a:xfrm>
              <a:off x="154883" y="591128"/>
              <a:ext cx="255571" cy="19510"/>
            </a:xfrm>
            <a:prstGeom prst="rect">
              <a:avLst/>
            </a:pr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6" name="Rectangle 573"/>
            <p:cNvSpPr/>
            <p:nvPr/>
          </p:nvSpPr>
          <p:spPr>
            <a:xfrm>
              <a:off x="201705" y="0"/>
              <a:ext cx="257522" cy="19510"/>
            </a:xfrm>
            <a:prstGeom prst="rect">
              <a:avLst/>
            </a:pr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7" name="Rectangle 574"/>
            <p:cNvSpPr/>
            <p:nvPr/>
          </p:nvSpPr>
          <p:spPr>
            <a:xfrm>
              <a:off x="39780" y="591128"/>
              <a:ext cx="19510" cy="19510"/>
            </a:xfrm>
            <a:prstGeom prst="rect">
              <a:avLst/>
            </a:pr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8" name="Rectangle 575"/>
            <p:cNvSpPr/>
            <p:nvPr/>
          </p:nvSpPr>
          <p:spPr>
            <a:xfrm>
              <a:off x="78798" y="591128"/>
              <a:ext cx="17559" cy="19510"/>
            </a:xfrm>
            <a:prstGeom prst="rect">
              <a:avLst/>
            </a:pr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9" name="Rectangle 576"/>
            <p:cNvSpPr/>
            <p:nvPr/>
          </p:nvSpPr>
          <p:spPr>
            <a:xfrm>
              <a:off x="115865" y="591128"/>
              <a:ext cx="19510" cy="19510"/>
            </a:xfrm>
            <a:prstGeom prst="rect">
              <a:avLst/>
            </a:pr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0" name="Rectangle 577"/>
            <p:cNvSpPr/>
            <p:nvPr/>
          </p:nvSpPr>
          <p:spPr>
            <a:xfrm>
              <a:off x="478736" y="0"/>
              <a:ext cx="17559" cy="19510"/>
            </a:xfrm>
            <a:prstGeom prst="rect">
              <a:avLst/>
            </a:pr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1" name="Rectangle 578"/>
            <p:cNvSpPr/>
            <p:nvPr/>
          </p:nvSpPr>
          <p:spPr>
            <a:xfrm>
              <a:off x="515804" y="0"/>
              <a:ext cx="19510" cy="19510"/>
            </a:xfrm>
            <a:prstGeom prst="rect">
              <a:avLst/>
            </a:pr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2" name="Rectangle 579"/>
            <p:cNvSpPr/>
            <p:nvPr/>
          </p:nvSpPr>
          <p:spPr>
            <a:xfrm>
              <a:off x="554822" y="0"/>
              <a:ext cx="17559" cy="19510"/>
            </a:xfrm>
            <a:prstGeom prst="rect">
              <a:avLst/>
            </a:pr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3" name="Rectangle 580"/>
            <p:cNvSpPr/>
            <p:nvPr/>
          </p:nvSpPr>
          <p:spPr>
            <a:xfrm>
              <a:off x="591889" y="552110"/>
              <a:ext cx="19510" cy="19510"/>
            </a:xfrm>
            <a:prstGeom prst="rect">
              <a:avLst/>
            </a:pr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4" name="Rectangle 581"/>
            <p:cNvSpPr/>
            <p:nvPr/>
          </p:nvSpPr>
          <p:spPr>
            <a:xfrm>
              <a:off x="591889" y="515042"/>
              <a:ext cx="19510" cy="19510"/>
            </a:xfrm>
            <a:prstGeom prst="rect">
              <a:avLst/>
            </a:pr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5" name="Rectangle 582"/>
            <p:cNvSpPr/>
            <p:nvPr/>
          </p:nvSpPr>
          <p:spPr>
            <a:xfrm>
              <a:off x="591889" y="476024"/>
              <a:ext cx="19510" cy="19510"/>
            </a:xfrm>
            <a:prstGeom prst="rect">
              <a:avLst/>
            </a:pr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6" name="Rectangle 583"/>
            <p:cNvSpPr/>
            <p:nvPr/>
          </p:nvSpPr>
          <p:spPr>
            <a:xfrm>
              <a:off x="2712" y="113153"/>
              <a:ext cx="17559" cy="19510"/>
            </a:xfrm>
            <a:prstGeom prst="rect">
              <a:avLst/>
            </a:pr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7" name="Rectangle 584"/>
            <p:cNvSpPr/>
            <p:nvPr/>
          </p:nvSpPr>
          <p:spPr>
            <a:xfrm>
              <a:off x="2712" y="76086"/>
              <a:ext cx="17559" cy="19510"/>
            </a:xfrm>
            <a:prstGeom prst="rect">
              <a:avLst/>
            </a:pr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8" name="Rectangle 585"/>
            <p:cNvSpPr/>
            <p:nvPr/>
          </p:nvSpPr>
          <p:spPr>
            <a:xfrm>
              <a:off x="2712" y="37068"/>
              <a:ext cx="17559" cy="19510"/>
            </a:xfrm>
            <a:prstGeom prst="rect">
              <a:avLst/>
            </a:pr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32" name="Группа 93"/>
          <p:cNvGrpSpPr/>
          <p:nvPr/>
        </p:nvGrpSpPr>
        <p:grpSpPr>
          <a:xfrm>
            <a:off x="4748419" y="4802221"/>
            <a:ext cx="599803" cy="640746"/>
            <a:chOff x="0" y="0"/>
            <a:chExt cx="599801" cy="640744"/>
          </a:xfrm>
        </p:grpSpPr>
        <p:sp>
          <p:nvSpPr>
            <p:cNvPr id="300" name="Rectangle 334"/>
            <p:cNvSpPr/>
            <p:nvPr/>
          </p:nvSpPr>
          <p:spPr>
            <a:xfrm>
              <a:off x="409420" y="509730"/>
              <a:ext cx="30708" cy="20472"/>
            </a:xfrm>
            <a:prstGeom prst="rect">
              <a:avLst/>
            </a:pr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1" name="Rectangle 335"/>
            <p:cNvSpPr/>
            <p:nvPr/>
          </p:nvSpPr>
          <p:spPr>
            <a:xfrm>
              <a:off x="200616" y="10236"/>
              <a:ext cx="20472" cy="59367"/>
            </a:xfrm>
            <a:prstGeom prst="rect">
              <a:avLst/>
            </a:pr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2" name="Rectangle 336"/>
            <p:cNvSpPr/>
            <p:nvPr/>
          </p:nvSpPr>
          <p:spPr>
            <a:xfrm>
              <a:off x="0" y="159674"/>
              <a:ext cx="110544" cy="20472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3" name="Freeform 337"/>
            <p:cNvSpPr/>
            <p:nvPr/>
          </p:nvSpPr>
          <p:spPr>
            <a:xfrm>
              <a:off x="259982" y="59366"/>
              <a:ext cx="59368" cy="59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  <a:moveTo>
                    <a:pt x="7448" y="14897"/>
                  </a:moveTo>
                  <a:lnTo>
                    <a:pt x="14897" y="14897"/>
                  </a:lnTo>
                  <a:lnTo>
                    <a:pt x="14897" y="7448"/>
                  </a:lnTo>
                  <a:lnTo>
                    <a:pt x="7448" y="7448"/>
                  </a:lnTo>
                  <a:lnTo>
                    <a:pt x="7448" y="14897"/>
                  </a:ln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4" name="Freeform 338"/>
            <p:cNvSpPr/>
            <p:nvPr/>
          </p:nvSpPr>
          <p:spPr>
            <a:xfrm>
              <a:off x="259982" y="139203"/>
              <a:ext cx="59368" cy="61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  <a:moveTo>
                    <a:pt x="7448" y="14400"/>
                  </a:moveTo>
                  <a:lnTo>
                    <a:pt x="14897" y="14400"/>
                  </a:lnTo>
                  <a:lnTo>
                    <a:pt x="14897" y="7200"/>
                  </a:lnTo>
                  <a:lnTo>
                    <a:pt x="7448" y="7200"/>
                  </a:lnTo>
                  <a:lnTo>
                    <a:pt x="7448" y="14400"/>
                  </a:ln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5" name="Freeform 339"/>
            <p:cNvSpPr/>
            <p:nvPr/>
          </p:nvSpPr>
          <p:spPr>
            <a:xfrm>
              <a:off x="259982" y="219041"/>
              <a:ext cx="59368" cy="61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  <a:moveTo>
                    <a:pt x="7448" y="14400"/>
                  </a:moveTo>
                  <a:lnTo>
                    <a:pt x="14897" y="14400"/>
                  </a:lnTo>
                  <a:lnTo>
                    <a:pt x="14897" y="7200"/>
                  </a:lnTo>
                  <a:lnTo>
                    <a:pt x="7448" y="7200"/>
                  </a:lnTo>
                  <a:lnTo>
                    <a:pt x="7448" y="14400"/>
                  </a:ln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6" name="Freeform 340"/>
            <p:cNvSpPr/>
            <p:nvPr/>
          </p:nvSpPr>
          <p:spPr>
            <a:xfrm>
              <a:off x="180145" y="59366"/>
              <a:ext cx="59367" cy="59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  <a:moveTo>
                    <a:pt x="7448" y="14897"/>
                  </a:moveTo>
                  <a:lnTo>
                    <a:pt x="14897" y="14897"/>
                  </a:lnTo>
                  <a:lnTo>
                    <a:pt x="14897" y="7448"/>
                  </a:lnTo>
                  <a:lnTo>
                    <a:pt x="7448" y="7448"/>
                  </a:lnTo>
                  <a:lnTo>
                    <a:pt x="7448" y="14897"/>
                  </a:ln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7" name="Freeform 341"/>
            <p:cNvSpPr/>
            <p:nvPr/>
          </p:nvSpPr>
          <p:spPr>
            <a:xfrm>
              <a:off x="180145" y="219041"/>
              <a:ext cx="59367" cy="61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  <a:moveTo>
                    <a:pt x="7448" y="14400"/>
                  </a:moveTo>
                  <a:lnTo>
                    <a:pt x="14897" y="14400"/>
                  </a:lnTo>
                  <a:lnTo>
                    <a:pt x="14897" y="7200"/>
                  </a:lnTo>
                  <a:lnTo>
                    <a:pt x="7448" y="7200"/>
                  </a:lnTo>
                  <a:lnTo>
                    <a:pt x="7448" y="14400"/>
                  </a:ln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8" name="Freeform 342"/>
            <p:cNvSpPr/>
            <p:nvPr/>
          </p:nvSpPr>
          <p:spPr>
            <a:xfrm>
              <a:off x="100308" y="59366"/>
              <a:ext cx="59368" cy="59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  <a:moveTo>
                    <a:pt x="7448" y="14897"/>
                  </a:moveTo>
                  <a:lnTo>
                    <a:pt x="14897" y="14897"/>
                  </a:lnTo>
                  <a:lnTo>
                    <a:pt x="14897" y="7448"/>
                  </a:lnTo>
                  <a:lnTo>
                    <a:pt x="7448" y="7448"/>
                  </a:lnTo>
                  <a:lnTo>
                    <a:pt x="7448" y="14897"/>
                  </a:ln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9" name="Freeform 343"/>
            <p:cNvSpPr/>
            <p:nvPr/>
          </p:nvSpPr>
          <p:spPr>
            <a:xfrm>
              <a:off x="100308" y="139203"/>
              <a:ext cx="59368" cy="61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  <a:moveTo>
                    <a:pt x="7448" y="14400"/>
                  </a:moveTo>
                  <a:lnTo>
                    <a:pt x="14897" y="14400"/>
                  </a:lnTo>
                  <a:lnTo>
                    <a:pt x="14897" y="7200"/>
                  </a:lnTo>
                  <a:lnTo>
                    <a:pt x="7448" y="7200"/>
                  </a:lnTo>
                  <a:lnTo>
                    <a:pt x="7448" y="14400"/>
                  </a:ln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0" name="Freeform 344"/>
            <p:cNvSpPr/>
            <p:nvPr/>
          </p:nvSpPr>
          <p:spPr>
            <a:xfrm>
              <a:off x="100308" y="219041"/>
              <a:ext cx="59368" cy="61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  <a:moveTo>
                    <a:pt x="7448" y="14400"/>
                  </a:moveTo>
                  <a:lnTo>
                    <a:pt x="14897" y="14400"/>
                  </a:lnTo>
                  <a:lnTo>
                    <a:pt x="14897" y="7200"/>
                  </a:lnTo>
                  <a:lnTo>
                    <a:pt x="7448" y="7200"/>
                  </a:lnTo>
                  <a:lnTo>
                    <a:pt x="7448" y="14400"/>
                  </a:ln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1" name="Freeform 345"/>
            <p:cNvSpPr/>
            <p:nvPr/>
          </p:nvSpPr>
          <p:spPr>
            <a:xfrm>
              <a:off x="280453" y="270218"/>
              <a:ext cx="200617" cy="1105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4188" y="21600"/>
                  </a:lnTo>
                  <a:lnTo>
                    <a:pt x="4188" y="13600"/>
                  </a:lnTo>
                  <a:lnTo>
                    <a:pt x="0" y="13600"/>
                  </a:lnTo>
                  <a:lnTo>
                    <a:pt x="0" y="0"/>
                  </a:lnTo>
                  <a:lnTo>
                    <a:pt x="2204" y="0"/>
                  </a:lnTo>
                  <a:lnTo>
                    <a:pt x="2204" y="9600"/>
                  </a:lnTo>
                  <a:lnTo>
                    <a:pt x="6392" y="9600"/>
                  </a:lnTo>
                  <a:lnTo>
                    <a:pt x="6392" y="17600"/>
                  </a:lnTo>
                  <a:lnTo>
                    <a:pt x="21600" y="17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2" name="Rectangle 346"/>
            <p:cNvSpPr/>
            <p:nvPr/>
          </p:nvSpPr>
          <p:spPr>
            <a:xfrm>
              <a:off x="460598" y="200616"/>
              <a:ext cx="20472" cy="18425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3" name="Freeform 347"/>
            <p:cNvSpPr/>
            <p:nvPr/>
          </p:nvSpPr>
          <p:spPr>
            <a:xfrm>
              <a:off x="311159" y="159674"/>
              <a:ext cx="69603" cy="100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17192"/>
                  </a:lnTo>
                  <a:lnTo>
                    <a:pt x="15247" y="17192"/>
                  </a:lnTo>
                  <a:lnTo>
                    <a:pt x="15247" y="4408"/>
                  </a:lnTo>
                  <a:lnTo>
                    <a:pt x="0" y="4408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4" name="Rectangle 348"/>
            <p:cNvSpPr/>
            <p:nvPr/>
          </p:nvSpPr>
          <p:spPr>
            <a:xfrm>
              <a:off x="401232" y="79837"/>
              <a:ext cx="18425" cy="20472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5" name="Rectangle 349"/>
            <p:cNvSpPr/>
            <p:nvPr/>
          </p:nvSpPr>
          <p:spPr>
            <a:xfrm>
              <a:off x="401232" y="118732"/>
              <a:ext cx="18425" cy="20472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6" name="Rectangle 350"/>
            <p:cNvSpPr/>
            <p:nvPr/>
          </p:nvSpPr>
          <p:spPr>
            <a:xfrm>
              <a:off x="440127" y="118732"/>
              <a:ext cx="20472" cy="20472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7" name="Rectangle 351"/>
            <p:cNvSpPr/>
            <p:nvPr/>
          </p:nvSpPr>
          <p:spPr>
            <a:xfrm>
              <a:off x="401232" y="159674"/>
              <a:ext cx="18425" cy="20472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8" name="Freeform 352"/>
            <p:cNvSpPr/>
            <p:nvPr/>
          </p:nvSpPr>
          <p:spPr>
            <a:xfrm>
              <a:off x="200616" y="270218"/>
              <a:ext cx="59367" cy="370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4152" y="21600"/>
                  </a:lnTo>
                  <a:lnTo>
                    <a:pt x="14152" y="7518"/>
                  </a:lnTo>
                  <a:lnTo>
                    <a:pt x="0" y="7518"/>
                  </a:lnTo>
                  <a:lnTo>
                    <a:pt x="0" y="0"/>
                  </a:lnTo>
                  <a:lnTo>
                    <a:pt x="7448" y="0"/>
                  </a:lnTo>
                  <a:lnTo>
                    <a:pt x="7448" y="6444"/>
                  </a:lnTo>
                  <a:lnTo>
                    <a:pt x="21600" y="6444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9" name="Rectangle 353"/>
            <p:cNvSpPr/>
            <p:nvPr/>
          </p:nvSpPr>
          <p:spPr>
            <a:xfrm>
              <a:off x="280453" y="10236"/>
              <a:ext cx="20472" cy="59367"/>
            </a:xfrm>
            <a:prstGeom prst="rect">
              <a:avLst/>
            </a:pr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0" name="Freeform 354"/>
            <p:cNvSpPr/>
            <p:nvPr/>
          </p:nvSpPr>
          <p:spPr>
            <a:xfrm>
              <a:off x="40942" y="79837"/>
              <a:ext cx="69602" cy="1801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455"/>
                  </a:lnTo>
                  <a:lnTo>
                    <a:pt x="6353" y="2455"/>
                  </a:lnTo>
                  <a:lnTo>
                    <a:pt x="6353" y="19145"/>
                  </a:lnTo>
                  <a:lnTo>
                    <a:pt x="21600" y="19145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1" name="Freeform 355"/>
            <p:cNvSpPr/>
            <p:nvPr/>
          </p:nvSpPr>
          <p:spPr>
            <a:xfrm>
              <a:off x="120779" y="270218"/>
              <a:ext cx="79839" cy="370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6200" y="21600"/>
                    <a:pt x="16200" y="21600"/>
                    <a:pt x="16200" y="21600"/>
                  </a:cubicBezTo>
                  <a:cubicBezTo>
                    <a:pt x="16200" y="12989"/>
                    <a:pt x="16200" y="12989"/>
                    <a:pt x="16200" y="12989"/>
                  </a:cubicBezTo>
                  <a:cubicBezTo>
                    <a:pt x="0" y="6130"/>
                    <a:pt x="0" y="6130"/>
                    <a:pt x="0" y="6130"/>
                  </a:cubicBezTo>
                  <a:cubicBezTo>
                    <a:pt x="0" y="6130"/>
                    <a:pt x="0" y="5984"/>
                    <a:pt x="0" y="583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400" y="0"/>
                    <a:pt x="5400" y="0"/>
                    <a:pt x="5400" y="0"/>
                  </a:cubicBezTo>
                  <a:cubicBezTo>
                    <a:pt x="5400" y="5692"/>
                    <a:pt x="5400" y="5692"/>
                    <a:pt x="5400" y="5692"/>
                  </a:cubicBezTo>
                  <a:cubicBezTo>
                    <a:pt x="20925" y="12697"/>
                    <a:pt x="20925" y="12697"/>
                    <a:pt x="20925" y="12697"/>
                  </a:cubicBezTo>
                  <a:cubicBezTo>
                    <a:pt x="20925" y="12697"/>
                    <a:pt x="21600" y="12843"/>
                    <a:pt x="21600" y="12843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2" name="Rectangle 356"/>
            <p:cNvSpPr/>
            <p:nvPr/>
          </p:nvSpPr>
          <p:spPr>
            <a:xfrm>
              <a:off x="280453" y="360290"/>
              <a:ext cx="20472" cy="20472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3" name="Rectangle 357"/>
            <p:cNvSpPr/>
            <p:nvPr/>
          </p:nvSpPr>
          <p:spPr>
            <a:xfrm>
              <a:off x="239511" y="298877"/>
              <a:ext cx="20472" cy="20472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4" name="Rectangle 358"/>
            <p:cNvSpPr/>
            <p:nvPr/>
          </p:nvSpPr>
          <p:spPr>
            <a:xfrm>
              <a:off x="239511" y="339819"/>
              <a:ext cx="20472" cy="20472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5" name="Rectangle 359"/>
            <p:cNvSpPr/>
            <p:nvPr/>
          </p:nvSpPr>
          <p:spPr>
            <a:xfrm>
              <a:off x="280453" y="399186"/>
              <a:ext cx="20472" cy="20472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6" name="Rectangle 360"/>
            <p:cNvSpPr/>
            <p:nvPr/>
          </p:nvSpPr>
          <p:spPr>
            <a:xfrm>
              <a:off x="319348" y="399186"/>
              <a:ext cx="20472" cy="20472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7" name="Freeform 361"/>
            <p:cNvSpPr/>
            <p:nvPr/>
          </p:nvSpPr>
          <p:spPr>
            <a:xfrm>
              <a:off x="311159" y="79837"/>
              <a:ext cx="69603" cy="59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5247" y="21600"/>
                  </a:lnTo>
                  <a:lnTo>
                    <a:pt x="15247" y="7448"/>
                  </a:lnTo>
                  <a:lnTo>
                    <a:pt x="0" y="7448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8" name="Rectangle 362"/>
            <p:cNvSpPr/>
            <p:nvPr/>
          </p:nvSpPr>
          <p:spPr>
            <a:xfrm>
              <a:off x="370526" y="200616"/>
              <a:ext cx="69602" cy="18425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9" name="Freeform 363"/>
            <p:cNvSpPr/>
            <p:nvPr/>
          </p:nvSpPr>
          <p:spPr>
            <a:xfrm>
              <a:off x="180145" y="139203"/>
              <a:ext cx="59367" cy="61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  <a:moveTo>
                    <a:pt x="7448" y="14400"/>
                  </a:moveTo>
                  <a:lnTo>
                    <a:pt x="14897" y="14400"/>
                  </a:lnTo>
                  <a:lnTo>
                    <a:pt x="14897" y="7200"/>
                  </a:lnTo>
                  <a:lnTo>
                    <a:pt x="7448" y="7200"/>
                  </a:lnTo>
                  <a:lnTo>
                    <a:pt x="7448" y="14400"/>
                  </a:ln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0" name="Freeform 364"/>
            <p:cNvSpPr/>
            <p:nvPr/>
          </p:nvSpPr>
          <p:spPr>
            <a:xfrm>
              <a:off x="249746" y="440128"/>
              <a:ext cx="51179" cy="200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2960" y="21600"/>
                  </a:lnTo>
                  <a:lnTo>
                    <a:pt x="12960" y="2204"/>
                  </a:lnTo>
                  <a:lnTo>
                    <a:pt x="0" y="2204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1" name="Freeform 365"/>
            <p:cNvSpPr/>
            <p:nvPr/>
          </p:nvSpPr>
          <p:spPr>
            <a:xfrm>
              <a:off x="159674" y="0"/>
              <a:ext cx="440129" cy="640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64" y="21600"/>
                  </a:moveTo>
                  <a:cubicBezTo>
                    <a:pt x="11782" y="21600"/>
                    <a:pt x="11782" y="21600"/>
                    <a:pt x="11782" y="21600"/>
                  </a:cubicBezTo>
                  <a:cubicBezTo>
                    <a:pt x="11782" y="17550"/>
                    <a:pt x="11782" y="17550"/>
                    <a:pt x="11782" y="17550"/>
                  </a:cubicBezTo>
                  <a:cubicBezTo>
                    <a:pt x="11782" y="17381"/>
                    <a:pt x="11905" y="17213"/>
                    <a:pt x="12273" y="17213"/>
                  </a:cubicBezTo>
                  <a:cubicBezTo>
                    <a:pt x="15218" y="17213"/>
                    <a:pt x="15218" y="17213"/>
                    <a:pt x="15218" y="17213"/>
                  </a:cubicBezTo>
                  <a:cubicBezTo>
                    <a:pt x="16568" y="17213"/>
                    <a:pt x="17673" y="16453"/>
                    <a:pt x="17673" y="15525"/>
                  </a:cubicBezTo>
                  <a:cubicBezTo>
                    <a:pt x="17673" y="12488"/>
                    <a:pt x="17673" y="12488"/>
                    <a:pt x="17673" y="12488"/>
                  </a:cubicBezTo>
                  <a:cubicBezTo>
                    <a:pt x="17673" y="12319"/>
                    <a:pt x="17795" y="12150"/>
                    <a:pt x="18164" y="12150"/>
                  </a:cubicBezTo>
                  <a:cubicBezTo>
                    <a:pt x="20618" y="12150"/>
                    <a:pt x="20618" y="12150"/>
                    <a:pt x="20618" y="12150"/>
                  </a:cubicBezTo>
                  <a:cubicBezTo>
                    <a:pt x="20618" y="11897"/>
                    <a:pt x="20618" y="11897"/>
                    <a:pt x="20618" y="11897"/>
                  </a:cubicBezTo>
                  <a:cubicBezTo>
                    <a:pt x="17673" y="7594"/>
                    <a:pt x="17673" y="7594"/>
                    <a:pt x="17673" y="7594"/>
                  </a:cubicBezTo>
                  <a:cubicBezTo>
                    <a:pt x="17673" y="7509"/>
                    <a:pt x="17673" y="7509"/>
                    <a:pt x="17673" y="7425"/>
                  </a:cubicBezTo>
                  <a:cubicBezTo>
                    <a:pt x="17673" y="3712"/>
                    <a:pt x="13255" y="675"/>
                    <a:pt x="7855" y="675"/>
                  </a:cubicBezTo>
                  <a:cubicBezTo>
                    <a:pt x="0" y="675"/>
                    <a:pt x="0" y="675"/>
                    <a:pt x="0" y="6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855" y="0"/>
                    <a:pt x="7855" y="0"/>
                    <a:pt x="7855" y="0"/>
                  </a:cubicBezTo>
                  <a:cubicBezTo>
                    <a:pt x="13745" y="0"/>
                    <a:pt x="18532" y="3291"/>
                    <a:pt x="18655" y="7341"/>
                  </a:cubicBezTo>
                  <a:cubicBezTo>
                    <a:pt x="21477" y="11728"/>
                    <a:pt x="21477" y="11728"/>
                    <a:pt x="21477" y="11728"/>
                  </a:cubicBezTo>
                  <a:cubicBezTo>
                    <a:pt x="21477" y="11728"/>
                    <a:pt x="21600" y="11813"/>
                    <a:pt x="21600" y="11813"/>
                  </a:cubicBezTo>
                  <a:cubicBezTo>
                    <a:pt x="21600" y="12488"/>
                    <a:pt x="21600" y="12488"/>
                    <a:pt x="21600" y="12488"/>
                  </a:cubicBezTo>
                  <a:cubicBezTo>
                    <a:pt x="21600" y="12741"/>
                    <a:pt x="21355" y="12825"/>
                    <a:pt x="21109" y="12825"/>
                  </a:cubicBezTo>
                  <a:cubicBezTo>
                    <a:pt x="18655" y="12825"/>
                    <a:pt x="18655" y="12825"/>
                    <a:pt x="18655" y="12825"/>
                  </a:cubicBezTo>
                  <a:cubicBezTo>
                    <a:pt x="18655" y="15525"/>
                    <a:pt x="18655" y="15525"/>
                    <a:pt x="18655" y="15525"/>
                  </a:cubicBezTo>
                  <a:cubicBezTo>
                    <a:pt x="18655" y="16875"/>
                    <a:pt x="17059" y="17888"/>
                    <a:pt x="15218" y="17888"/>
                  </a:cubicBezTo>
                  <a:cubicBezTo>
                    <a:pt x="12764" y="17888"/>
                    <a:pt x="12764" y="17888"/>
                    <a:pt x="12764" y="17888"/>
                  </a:cubicBezTo>
                  <a:lnTo>
                    <a:pt x="12764" y="21600"/>
                  </a:lnTo>
                  <a:close/>
                </a:path>
              </a:pathLst>
            </a:cu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49" name="Группа 126"/>
          <p:cNvGrpSpPr/>
          <p:nvPr/>
        </p:nvGrpSpPr>
        <p:grpSpPr>
          <a:xfrm>
            <a:off x="8407859" y="2132225"/>
            <a:ext cx="667288" cy="667288"/>
            <a:chOff x="0" y="0"/>
            <a:chExt cx="667286" cy="667286"/>
          </a:xfrm>
        </p:grpSpPr>
        <p:sp>
          <p:nvSpPr>
            <p:cNvPr id="333" name="Freeform 826"/>
            <p:cNvSpPr/>
            <p:nvPr/>
          </p:nvSpPr>
          <p:spPr>
            <a:xfrm>
              <a:off x="0" y="584142"/>
              <a:ext cx="667287" cy="83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13" y="21600"/>
                  </a:moveTo>
                  <a:lnTo>
                    <a:pt x="1518" y="21600"/>
                  </a:lnTo>
                  <a:lnTo>
                    <a:pt x="0" y="9415"/>
                  </a:lnTo>
                  <a:lnTo>
                    <a:pt x="0" y="0"/>
                  </a:lnTo>
                  <a:lnTo>
                    <a:pt x="8557" y="0"/>
                  </a:lnTo>
                  <a:lnTo>
                    <a:pt x="9178" y="5538"/>
                  </a:lnTo>
                  <a:lnTo>
                    <a:pt x="12284" y="5538"/>
                  </a:lnTo>
                  <a:lnTo>
                    <a:pt x="12974" y="0"/>
                  </a:lnTo>
                  <a:lnTo>
                    <a:pt x="21600" y="0"/>
                  </a:lnTo>
                  <a:lnTo>
                    <a:pt x="21600" y="9415"/>
                  </a:lnTo>
                  <a:lnTo>
                    <a:pt x="20013" y="21600"/>
                  </a:lnTo>
                  <a:close/>
                  <a:moveTo>
                    <a:pt x="1794" y="16062"/>
                  </a:moveTo>
                  <a:lnTo>
                    <a:pt x="19737" y="16062"/>
                  </a:lnTo>
                  <a:lnTo>
                    <a:pt x="20910" y="7200"/>
                  </a:lnTo>
                  <a:lnTo>
                    <a:pt x="20910" y="5538"/>
                  </a:lnTo>
                  <a:lnTo>
                    <a:pt x="13250" y="5538"/>
                  </a:lnTo>
                  <a:lnTo>
                    <a:pt x="12560" y="11077"/>
                  </a:lnTo>
                  <a:lnTo>
                    <a:pt x="8971" y="11077"/>
                  </a:lnTo>
                  <a:lnTo>
                    <a:pt x="8281" y="5538"/>
                  </a:lnTo>
                  <a:lnTo>
                    <a:pt x="690" y="5538"/>
                  </a:lnTo>
                  <a:lnTo>
                    <a:pt x="690" y="7200"/>
                  </a:lnTo>
                  <a:lnTo>
                    <a:pt x="1794" y="16062"/>
                  </a:lnTo>
                  <a:close/>
                </a:path>
              </a:pathLst>
            </a:cu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4" name="Freeform 827"/>
            <p:cNvSpPr/>
            <p:nvPr/>
          </p:nvSpPr>
          <p:spPr>
            <a:xfrm>
              <a:off x="42638" y="208926"/>
              <a:ext cx="187608" cy="353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00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541"/>
                    <a:pt x="0" y="2541"/>
                    <a:pt x="0" y="2541"/>
                  </a:cubicBezTo>
                  <a:cubicBezTo>
                    <a:pt x="0" y="1271"/>
                    <a:pt x="2100" y="0"/>
                    <a:pt x="480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271"/>
                    <a:pt x="21600" y="1271"/>
                    <a:pt x="21600" y="1271"/>
                  </a:cubicBezTo>
                  <a:cubicBezTo>
                    <a:pt x="4800" y="1271"/>
                    <a:pt x="4800" y="1271"/>
                    <a:pt x="4800" y="1271"/>
                  </a:cubicBezTo>
                  <a:cubicBezTo>
                    <a:pt x="3300" y="1271"/>
                    <a:pt x="2400" y="1906"/>
                    <a:pt x="2400" y="2541"/>
                  </a:cubicBezTo>
                  <a:lnTo>
                    <a:pt x="2400" y="21600"/>
                  </a:lnTo>
                  <a:close/>
                </a:path>
              </a:pathLst>
            </a:cu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5" name="Freeform 828"/>
            <p:cNvSpPr/>
            <p:nvPr/>
          </p:nvSpPr>
          <p:spPr>
            <a:xfrm>
              <a:off x="437041" y="208926"/>
              <a:ext cx="187608" cy="353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9200" y="21600"/>
                    <a:pt x="19200" y="21600"/>
                    <a:pt x="19200" y="21600"/>
                  </a:cubicBezTo>
                  <a:cubicBezTo>
                    <a:pt x="19200" y="2541"/>
                    <a:pt x="19200" y="2541"/>
                    <a:pt x="19200" y="2541"/>
                  </a:cubicBezTo>
                  <a:cubicBezTo>
                    <a:pt x="19200" y="1906"/>
                    <a:pt x="18000" y="1271"/>
                    <a:pt x="16800" y="1271"/>
                  </a:cubicBezTo>
                  <a:cubicBezTo>
                    <a:pt x="0" y="1271"/>
                    <a:pt x="0" y="1271"/>
                    <a:pt x="0" y="127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800" y="0"/>
                    <a:pt x="16800" y="0"/>
                    <a:pt x="16800" y="0"/>
                  </a:cubicBezTo>
                  <a:cubicBezTo>
                    <a:pt x="19200" y="0"/>
                    <a:pt x="21600" y="1271"/>
                    <a:pt x="21600" y="2541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6" name="Rectangle 829"/>
            <p:cNvSpPr/>
            <p:nvPr/>
          </p:nvSpPr>
          <p:spPr>
            <a:xfrm>
              <a:off x="281411" y="522316"/>
              <a:ext cx="21320" cy="19188"/>
            </a:xfrm>
            <a:prstGeom prst="rect">
              <a:avLst/>
            </a:pr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7" name="Rectangle 830"/>
            <p:cNvSpPr/>
            <p:nvPr/>
          </p:nvSpPr>
          <p:spPr>
            <a:xfrm>
              <a:off x="324049" y="522316"/>
              <a:ext cx="19188" cy="19188"/>
            </a:xfrm>
            <a:prstGeom prst="rect">
              <a:avLst/>
            </a:pr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8" name="Rectangle 831"/>
            <p:cNvSpPr/>
            <p:nvPr/>
          </p:nvSpPr>
          <p:spPr>
            <a:xfrm>
              <a:off x="364556" y="522316"/>
              <a:ext cx="21320" cy="19188"/>
            </a:xfrm>
            <a:prstGeom prst="rect">
              <a:avLst/>
            </a:pr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9" name="Freeform 832"/>
            <p:cNvSpPr/>
            <p:nvPr/>
          </p:nvSpPr>
          <p:spPr>
            <a:xfrm>
              <a:off x="407194" y="251564"/>
              <a:ext cx="176950" cy="289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20171"/>
                  </a:lnTo>
                  <a:lnTo>
                    <a:pt x="18998" y="20171"/>
                  </a:lnTo>
                  <a:lnTo>
                    <a:pt x="18998" y="1429"/>
                  </a:lnTo>
                  <a:lnTo>
                    <a:pt x="3643" y="1429"/>
                  </a:lnTo>
                  <a:lnTo>
                    <a:pt x="3643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0" name="Freeform 833"/>
            <p:cNvSpPr/>
            <p:nvPr/>
          </p:nvSpPr>
          <p:spPr>
            <a:xfrm>
              <a:off x="83144" y="251564"/>
              <a:ext cx="176950" cy="289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7957" y="0"/>
                  </a:lnTo>
                  <a:lnTo>
                    <a:pt x="17957" y="1429"/>
                  </a:lnTo>
                  <a:lnTo>
                    <a:pt x="2602" y="1429"/>
                  </a:lnTo>
                  <a:lnTo>
                    <a:pt x="2602" y="20171"/>
                  </a:lnTo>
                  <a:lnTo>
                    <a:pt x="21600" y="20171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1" name="Freeform 834"/>
            <p:cNvSpPr/>
            <p:nvPr/>
          </p:nvSpPr>
          <p:spPr>
            <a:xfrm>
              <a:off x="281411" y="83143"/>
              <a:ext cx="104465" cy="1044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4320"/>
                  </a:moveTo>
                  <a:cubicBezTo>
                    <a:pt x="7020" y="4320"/>
                    <a:pt x="4320" y="7560"/>
                    <a:pt x="4320" y="10800"/>
                  </a:cubicBezTo>
                  <a:cubicBezTo>
                    <a:pt x="4320" y="14580"/>
                    <a:pt x="7020" y="17280"/>
                    <a:pt x="10800" y="17280"/>
                  </a:cubicBezTo>
                  <a:cubicBezTo>
                    <a:pt x="14040" y="17280"/>
                    <a:pt x="17280" y="14580"/>
                    <a:pt x="17280" y="10800"/>
                  </a:cubicBezTo>
                  <a:cubicBezTo>
                    <a:pt x="17280" y="7560"/>
                    <a:pt x="14040" y="4320"/>
                    <a:pt x="10800" y="4320"/>
                  </a:cubicBez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2" name="Freeform 835"/>
            <p:cNvSpPr/>
            <p:nvPr/>
          </p:nvSpPr>
          <p:spPr>
            <a:xfrm>
              <a:off x="249433" y="208926"/>
              <a:ext cx="168422" cy="292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50" y="21600"/>
                  </a:moveTo>
                  <a:cubicBezTo>
                    <a:pt x="14850" y="21600"/>
                    <a:pt x="14850" y="21600"/>
                    <a:pt x="14850" y="21600"/>
                  </a:cubicBezTo>
                  <a:cubicBezTo>
                    <a:pt x="14850" y="11571"/>
                    <a:pt x="14850" y="11571"/>
                    <a:pt x="14850" y="11571"/>
                  </a:cubicBezTo>
                  <a:cubicBezTo>
                    <a:pt x="18900" y="11571"/>
                    <a:pt x="18900" y="11571"/>
                    <a:pt x="18900" y="11571"/>
                  </a:cubicBezTo>
                  <a:cubicBezTo>
                    <a:pt x="18900" y="2314"/>
                    <a:pt x="18900" y="2314"/>
                    <a:pt x="18900" y="2314"/>
                  </a:cubicBezTo>
                  <a:cubicBezTo>
                    <a:pt x="18900" y="1929"/>
                    <a:pt x="18225" y="1543"/>
                    <a:pt x="17550" y="1543"/>
                  </a:cubicBezTo>
                  <a:cubicBezTo>
                    <a:pt x="15187" y="1543"/>
                    <a:pt x="15187" y="1543"/>
                    <a:pt x="15187" y="1543"/>
                  </a:cubicBezTo>
                  <a:cubicBezTo>
                    <a:pt x="10800" y="4243"/>
                    <a:pt x="10800" y="4243"/>
                    <a:pt x="10800" y="4243"/>
                  </a:cubicBezTo>
                  <a:cubicBezTo>
                    <a:pt x="6075" y="1543"/>
                    <a:pt x="6075" y="1543"/>
                    <a:pt x="6075" y="1543"/>
                  </a:cubicBezTo>
                  <a:cubicBezTo>
                    <a:pt x="4050" y="1543"/>
                    <a:pt x="4050" y="1543"/>
                    <a:pt x="4050" y="1543"/>
                  </a:cubicBezTo>
                  <a:cubicBezTo>
                    <a:pt x="3038" y="1543"/>
                    <a:pt x="2700" y="1929"/>
                    <a:pt x="2700" y="2314"/>
                  </a:cubicBezTo>
                  <a:cubicBezTo>
                    <a:pt x="2700" y="11571"/>
                    <a:pt x="2700" y="11571"/>
                    <a:pt x="2700" y="11571"/>
                  </a:cubicBezTo>
                  <a:cubicBezTo>
                    <a:pt x="6750" y="11571"/>
                    <a:pt x="6750" y="11571"/>
                    <a:pt x="6750" y="11571"/>
                  </a:cubicBezTo>
                  <a:cubicBezTo>
                    <a:pt x="6750" y="21600"/>
                    <a:pt x="6750" y="21600"/>
                    <a:pt x="6750" y="21600"/>
                  </a:cubicBezTo>
                  <a:cubicBezTo>
                    <a:pt x="4050" y="21600"/>
                    <a:pt x="4050" y="21600"/>
                    <a:pt x="4050" y="21600"/>
                  </a:cubicBezTo>
                  <a:cubicBezTo>
                    <a:pt x="4050" y="13114"/>
                    <a:pt x="4050" y="13114"/>
                    <a:pt x="4050" y="13114"/>
                  </a:cubicBezTo>
                  <a:cubicBezTo>
                    <a:pt x="0" y="13114"/>
                    <a:pt x="0" y="13114"/>
                    <a:pt x="0" y="13114"/>
                  </a:cubicBezTo>
                  <a:cubicBezTo>
                    <a:pt x="0" y="2314"/>
                    <a:pt x="0" y="2314"/>
                    <a:pt x="0" y="2314"/>
                  </a:cubicBezTo>
                  <a:cubicBezTo>
                    <a:pt x="0" y="1157"/>
                    <a:pt x="1688" y="0"/>
                    <a:pt x="4050" y="0"/>
                  </a:cubicBezTo>
                  <a:cubicBezTo>
                    <a:pt x="7087" y="0"/>
                    <a:pt x="7087" y="0"/>
                    <a:pt x="7087" y="0"/>
                  </a:cubicBezTo>
                  <a:cubicBezTo>
                    <a:pt x="10800" y="2121"/>
                    <a:pt x="10800" y="2121"/>
                    <a:pt x="10800" y="2121"/>
                  </a:cubicBezTo>
                  <a:cubicBezTo>
                    <a:pt x="14175" y="0"/>
                    <a:pt x="14175" y="0"/>
                    <a:pt x="14175" y="0"/>
                  </a:cubicBezTo>
                  <a:cubicBezTo>
                    <a:pt x="17550" y="0"/>
                    <a:pt x="17550" y="0"/>
                    <a:pt x="17550" y="0"/>
                  </a:cubicBezTo>
                  <a:cubicBezTo>
                    <a:pt x="19575" y="0"/>
                    <a:pt x="21600" y="1157"/>
                    <a:pt x="21600" y="2314"/>
                  </a:cubicBezTo>
                  <a:cubicBezTo>
                    <a:pt x="21600" y="13114"/>
                    <a:pt x="21600" y="13114"/>
                    <a:pt x="21600" y="13114"/>
                  </a:cubicBezTo>
                  <a:cubicBezTo>
                    <a:pt x="17550" y="13114"/>
                    <a:pt x="17550" y="13114"/>
                    <a:pt x="17550" y="13114"/>
                  </a:cubicBezTo>
                  <a:lnTo>
                    <a:pt x="17550" y="21600"/>
                  </a:ln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3" name="Rectangle 836"/>
            <p:cNvSpPr/>
            <p:nvPr/>
          </p:nvSpPr>
          <p:spPr>
            <a:xfrm>
              <a:off x="426381" y="136441"/>
              <a:ext cx="42639" cy="21320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4" name="Freeform 837"/>
            <p:cNvSpPr/>
            <p:nvPr/>
          </p:nvSpPr>
          <p:spPr>
            <a:xfrm>
              <a:off x="398666" y="36241"/>
              <a:ext cx="44772" cy="44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1" y="21600"/>
                  </a:moveTo>
                  <a:lnTo>
                    <a:pt x="0" y="15429"/>
                  </a:lnTo>
                  <a:lnTo>
                    <a:pt x="15429" y="0"/>
                  </a:lnTo>
                  <a:lnTo>
                    <a:pt x="21600" y="6171"/>
                  </a:lnTo>
                  <a:lnTo>
                    <a:pt x="6171" y="21600"/>
                  </a:ln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5" name="Rectangle 838"/>
            <p:cNvSpPr/>
            <p:nvPr/>
          </p:nvSpPr>
          <p:spPr>
            <a:xfrm>
              <a:off x="198267" y="136441"/>
              <a:ext cx="42639" cy="21320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6" name="Freeform 839"/>
            <p:cNvSpPr/>
            <p:nvPr/>
          </p:nvSpPr>
          <p:spPr>
            <a:xfrm>
              <a:off x="221718" y="36241"/>
              <a:ext cx="44771" cy="44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29" y="21600"/>
                  </a:moveTo>
                  <a:lnTo>
                    <a:pt x="0" y="6171"/>
                  </a:lnTo>
                  <a:lnTo>
                    <a:pt x="6171" y="0"/>
                  </a:lnTo>
                  <a:lnTo>
                    <a:pt x="21600" y="15429"/>
                  </a:lnTo>
                  <a:lnTo>
                    <a:pt x="15429" y="21600"/>
                  </a:ln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7" name="Rectangle 840"/>
            <p:cNvSpPr/>
            <p:nvPr/>
          </p:nvSpPr>
          <p:spPr>
            <a:xfrm>
              <a:off x="324049" y="-1"/>
              <a:ext cx="19188" cy="42639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8" name="Rectangle 841"/>
            <p:cNvSpPr/>
            <p:nvPr/>
          </p:nvSpPr>
          <p:spPr>
            <a:xfrm>
              <a:off x="324049" y="281411"/>
              <a:ext cx="19188" cy="21320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71" name="Группа 143"/>
          <p:cNvGrpSpPr/>
          <p:nvPr/>
        </p:nvGrpSpPr>
        <p:grpSpPr>
          <a:xfrm>
            <a:off x="8420559" y="4790461"/>
            <a:ext cx="599803" cy="601726"/>
            <a:chOff x="0" y="0"/>
            <a:chExt cx="599802" cy="601724"/>
          </a:xfrm>
        </p:grpSpPr>
        <p:sp>
          <p:nvSpPr>
            <p:cNvPr id="350" name="Freeform 520"/>
            <p:cNvSpPr/>
            <p:nvPr/>
          </p:nvSpPr>
          <p:spPr>
            <a:xfrm>
              <a:off x="0" y="0"/>
              <a:ext cx="186478" cy="188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4408"/>
                  </a:lnTo>
                  <a:lnTo>
                    <a:pt x="2227" y="4408"/>
                  </a:lnTo>
                  <a:lnTo>
                    <a:pt x="2227" y="19396"/>
                  </a:lnTo>
                  <a:lnTo>
                    <a:pt x="19596" y="19396"/>
                  </a:lnTo>
                  <a:lnTo>
                    <a:pt x="19596" y="2204"/>
                  </a:lnTo>
                  <a:lnTo>
                    <a:pt x="4231" y="2204"/>
                  </a:lnTo>
                  <a:lnTo>
                    <a:pt x="4231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1" name="Freeform 521"/>
            <p:cNvSpPr/>
            <p:nvPr/>
          </p:nvSpPr>
          <p:spPr>
            <a:xfrm>
              <a:off x="0" y="413324"/>
              <a:ext cx="186478" cy="188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4408"/>
                  </a:lnTo>
                  <a:lnTo>
                    <a:pt x="2227" y="4408"/>
                  </a:lnTo>
                  <a:lnTo>
                    <a:pt x="2227" y="19396"/>
                  </a:lnTo>
                  <a:lnTo>
                    <a:pt x="19596" y="19396"/>
                  </a:lnTo>
                  <a:lnTo>
                    <a:pt x="19596" y="2204"/>
                  </a:lnTo>
                  <a:lnTo>
                    <a:pt x="4231" y="2204"/>
                  </a:lnTo>
                  <a:lnTo>
                    <a:pt x="4231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2" name="Freeform 522"/>
            <p:cNvSpPr/>
            <p:nvPr/>
          </p:nvSpPr>
          <p:spPr>
            <a:xfrm>
              <a:off x="411402" y="413324"/>
              <a:ext cx="188401" cy="188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4408"/>
                  </a:lnTo>
                  <a:lnTo>
                    <a:pt x="2204" y="4408"/>
                  </a:lnTo>
                  <a:lnTo>
                    <a:pt x="2204" y="19396"/>
                  </a:lnTo>
                  <a:lnTo>
                    <a:pt x="19396" y="19396"/>
                  </a:lnTo>
                  <a:lnTo>
                    <a:pt x="19396" y="2204"/>
                  </a:lnTo>
                  <a:lnTo>
                    <a:pt x="4408" y="2204"/>
                  </a:lnTo>
                  <a:lnTo>
                    <a:pt x="4408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3" name="Freeform 523"/>
            <p:cNvSpPr/>
            <p:nvPr/>
          </p:nvSpPr>
          <p:spPr>
            <a:xfrm>
              <a:off x="205701" y="0"/>
              <a:ext cx="188401" cy="188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192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17412"/>
                  </a:lnTo>
                  <a:lnTo>
                    <a:pt x="19396" y="17412"/>
                  </a:lnTo>
                  <a:lnTo>
                    <a:pt x="19396" y="2204"/>
                  </a:lnTo>
                  <a:lnTo>
                    <a:pt x="2204" y="2204"/>
                  </a:lnTo>
                  <a:lnTo>
                    <a:pt x="2204" y="19396"/>
                  </a:lnTo>
                  <a:lnTo>
                    <a:pt x="17192" y="19396"/>
                  </a:lnTo>
                  <a:lnTo>
                    <a:pt x="17192" y="21600"/>
                  </a:lnTo>
                  <a:close/>
                </a:path>
              </a:pathLst>
            </a:cu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4" name="Freeform 524"/>
            <p:cNvSpPr/>
            <p:nvPr/>
          </p:nvSpPr>
          <p:spPr>
            <a:xfrm>
              <a:off x="205701" y="207623"/>
              <a:ext cx="188401" cy="186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4408" y="21600"/>
                  </a:lnTo>
                  <a:lnTo>
                    <a:pt x="4408" y="19596"/>
                  </a:lnTo>
                  <a:lnTo>
                    <a:pt x="19396" y="19596"/>
                  </a:lnTo>
                  <a:lnTo>
                    <a:pt x="19396" y="2227"/>
                  </a:lnTo>
                  <a:lnTo>
                    <a:pt x="2204" y="2227"/>
                  </a:lnTo>
                  <a:lnTo>
                    <a:pt x="2204" y="17369"/>
                  </a:lnTo>
                  <a:lnTo>
                    <a:pt x="0" y="17369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5" name="Freeform 525"/>
            <p:cNvSpPr/>
            <p:nvPr/>
          </p:nvSpPr>
          <p:spPr>
            <a:xfrm>
              <a:off x="411402" y="207623"/>
              <a:ext cx="188401" cy="186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192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17369"/>
                  </a:lnTo>
                  <a:lnTo>
                    <a:pt x="19396" y="17369"/>
                  </a:lnTo>
                  <a:lnTo>
                    <a:pt x="19396" y="2227"/>
                  </a:lnTo>
                  <a:lnTo>
                    <a:pt x="2204" y="2227"/>
                  </a:lnTo>
                  <a:lnTo>
                    <a:pt x="2204" y="19596"/>
                  </a:lnTo>
                  <a:lnTo>
                    <a:pt x="17192" y="19596"/>
                  </a:lnTo>
                  <a:lnTo>
                    <a:pt x="17192" y="21600"/>
                  </a:lnTo>
                  <a:close/>
                </a:path>
              </a:pathLst>
            </a:cu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6" name="Rectangle 526"/>
            <p:cNvSpPr/>
            <p:nvPr/>
          </p:nvSpPr>
          <p:spPr>
            <a:xfrm>
              <a:off x="-1" y="0"/>
              <a:ext cx="19226" cy="19225"/>
            </a:xfrm>
            <a:prstGeom prst="rect">
              <a:avLst/>
            </a:pr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7" name="Rectangle 527"/>
            <p:cNvSpPr/>
            <p:nvPr/>
          </p:nvSpPr>
          <p:spPr>
            <a:xfrm>
              <a:off x="374876" y="169175"/>
              <a:ext cx="19225" cy="19225"/>
            </a:xfrm>
            <a:prstGeom prst="rect">
              <a:avLst/>
            </a:pr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8" name="Rectangle 528"/>
            <p:cNvSpPr/>
            <p:nvPr/>
          </p:nvSpPr>
          <p:spPr>
            <a:xfrm>
              <a:off x="580577" y="376798"/>
              <a:ext cx="19225" cy="17303"/>
            </a:xfrm>
            <a:prstGeom prst="rect">
              <a:avLst/>
            </a:pr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9" name="Rectangle 529"/>
            <p:cNvSpPr/>
            <p:nvPr/>
          </p:nvSpPr>
          <p:spPr>
            <a:xfrm>
              <a:off x="411402" y="413324"/>
              <a:ext cx="19225" cy="19225"/>
            </a:xfrm>
            <a:prstGeom prst="rect">
              <a:avLst/>
            </a:pr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0" name="Rectangle 530"/>
            <p:cNvSpPr/>
            <p:nvPr/>
          </p:nvSpPr>
          <p:spPr>
            <a:xfrm>
              <a:off x="205701" y="376798"/>
              <a:ext cx="19225" cy="17303"/>
            </a:xfrm>
            <a:prstGeom prst="rect">
              <a:avLst/>
            </a:pr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1" name="Rectangle 531"/>
            <p:cNvSpPr/>
            <p:nvPr/>
          </p:nvSpPr>
          <p:spPr>
            <a:xfrm>
              <a:off x="-1" y="413324"/>
              <a:ext cx="19226" cy="19225"/>
            </a:xfrm>
            <a:prstGeom prst="rect">
              <a:avLst/>
            </a:pr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2" name="Rectangle 532"/>
            <p:cNvSpPr/>
            <p:nvPr/>
          </p:nvSpPr>
          <p:spPr>
            <a:xfrm>
              <a:off x="36527" y="132648"/>
              <a:ext cx="113425" cy="19225"/>
            </a:xfrm>
            <a:prstGeom prst="rect">
              <a:avLst/>
            </a:pr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3" name="Rectangle 533"/>
            <p:cNvSpPr/>
            <p:nvPr/>
          </p:nvSpPr>
          <p:spPr>
            <a:xfrm>
              <a:off x="449851" y="545974"/>
              <a:ext cx="111502" cy="17302"/>
            </a:xfrm>
            <a:prstGeom prst="rect">
              <a:avLst/>
            </a:pr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4" name="Rectangle 534"/>
            <p:cNvSpPr/>
            <p:nvPr/>
          </p:nvSpPr>
          <p:spPr>
            <a:xfrm>
              <a:off x="244150" y="38448"/>
              <a:ext cx="111502" cy="19225"/>
            </a:xfrm>
            <a:prstGeom prst="rect">
              <a:avLst/>
            </a:pr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5" name="Rectangle 535"/>
            <p:cNvSpPr/>
            <p:nvPr/>
          </p:nvSpPr>
          <p:spPr>
            <a:xfrm>
              <a:off x="449851" y="244149"/>
              <a:ext cx="111502" cy="19225"/>
            </a:xfrm>
            <a:prstGeom prst="rect">
              <a:avLst/>
            </a:pr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6" name="Rectangle 536"/>
            <p:cNvSpPr/>
            <p:nvPr/>
          </p:nvSpPr>
          <p:spPr>
            <a:xfrm>
              <a:off x="336428" y="244149"/>
              <a:ext cx="19225" cy="113426"/>
            </a:xfrm>
            <a:prstGeom prst="rect">
              <a:avLst/>
            </a:pr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7" name="Rectangle 537"/>
            <p:cNvSpPr/>
            <p:nvPr/>
          </p:nvSpPr>
          <p:spPr>
            <a:xfrm>
              <a:off x="130726" y="451773"/>
              <a:ext cx="19225" cy="111502"/>
            </a:xfrm>
            <a:prstGeom prst="rect">
              <a:avLst/>
            </a:prstGeom>
            <a:solidFill>
              <a:srgbClr val="02020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8" name="Freeform 538"/>
            <p:cNvSpPr/>
            <p:nvPr/>
          </p:nvSpPr>
          <p:spPr>
            <a:xfrm>
              <a:off x="-1" y="207623"/>
              <a:ext cx="186479" cy="186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621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390" y="19440"/>
                    <a:pt x="19440" y="15660"/>
                    <a:pt x="19440" y="10800"/>
                  </a:cubicBezTo>
                  <a:cubicBezTo>
                    <a:pt x="19440" y="6210"/>
                    <a:pt x="15390" y="2160"/>
                    <a:pt x="10800" y="2160"/>
                  </a:cubicBez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9" name="Freeform 539"/>
            <p:cNvSpPr/>
            <p:nvPr/>
          </p:nvSpPr>
          <p:spPr>
            <a:xfrm>
              <a:off x="411402" y="0"/>
              <a:ext cx="188401" cy="188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621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390" y="19440"/>
                    <a:pt x="19440" y="15660"/>
                    <a:pt x="19440" y="10800"/>
                  </a:cubicBezTo>
                  <a:cubicBezTo>
                    <a:pt x="19440" y="6210"/>
                    <a:pt x="15390" y="2160"/>
                    <a:pt x="10800" y="2160"/>
                  </a:cubicBez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0" name="Freeform 540"/>
            <p:cNvSpPr/>
            <p:nvPr/>
          </p:nvSpPr>
          <p:spPr>
            <a:xfrm>
              <a:off x="205701" y="413324"/>
              <a:ext cx="188401" cy="188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621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390" y="19440"/>
                    <a:pt x="19440" y="15660"/>
                    <a:pt x="19440" y="10800"/>
                  </a:cubicBezTo>
                  <a:cubicBezTo>
                    <a:pt x="19440" y="6210"/>
                    <a:pt x="15390" y="2160"/>
                    <a:pt x="10800" y="2160"/>
                  </a:cubicBez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72" name="TextBox 152"/>
          <p:cNvSpPr txBox="1"/>
          <p:nvPr/>
        </p:nvSpPr>
        <p:spPr>
          <a:xfrm>
            <a:off x="988021" y="1687902"/>
            <a:ext cx="696768" cy="367666"/>
          </a:xfrm>
          <a:prstGeom prst="rect">
            <a:avLst/>
          </a:prstGeom>
          <a:solidFill>
            <a:srgbClr val="4B9D39"/>
          </a:solidFill>
          <a:ln>
            <a:solidFill>
              <a:srgbClr val="04BF6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r>
              <a:t>NLP</a:t>
            </a:r>
          </a:p>
        </p:txBody>
      </p:sp>
      <p:sp>
        <p:nvSpPr>
          <p:cNvPr id="373" name="TextBox 154"/>
          <p:cNvSpPr txBox="1"/>
          <p:nvPr/>
        </p:nvSpPr>
        <p:spPr>
          <a:xfrm>
            <a:off x="988021" y="4225326"/>
            <a:ext cx="696768" cy="367666"/>
          </a:xfrm>
          <a:prstGeom prst="rect">
            <a:avLst/>
          </a:prstGeom>
          <a:solidFill>
            <a:srgbClr val="4B9D39"/>
          </a:solidFill>
          <a:ln>
            <a:solidFill>
              <a:srgbClr val="04BF6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r>
              <a:t>NLP</a:t>
            </a:r>
          </a:p>
        </p:txBody>
      </p:sp>
      <p:sp>
        <p:nvSpPr>
          <p:cNvPr id="374" name="TextBox 155"/>
          <p:cNvSpPr txBox="1"/>
          <p:nvPr/>
        </p:nvSpPr>
        <p:spPr>
          <a:xfrm>
            <a:off x="4753181" y="4220183"/>
            <a:ext cx="696768" cy="367666"/>
          </a:xfrm>
          <a:prstGeom prst="rect">
            <a:avLst/>
          </a:prstGeom>
          <a:solidFill>
            <a:srgbClr val="4B9D39"/>
          </a:solidFill>
          <a:ln>
            <a:solidFill>
              <a:srgbClr val="04BF6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r>
              <a:t>NLP</a:t>
            </a:r>
          </a:p>
        </p:txBody>
      </p:sp>
      <p:sp>
        <p:nvSpPr>
          <p:cNvPr id="375" name="TextBox 156"/>
          <p:cNvSpPr txBox="1"/>
          <p:nvPr/>
        </p:nvSpPr>
        <p:spPr>
          <a:xfrm>
            <a:off x="4753181" y="1687902"/>
            <a:ext cx="696768" cy="367666"/>
          </a:xfrm>
          <a:prstGeom prst="rect">
            <a:avLst/>
          </a:prstGeom>
          <a:solidFill>
            <a:srgbClr val="4B9D39"/>
          </a:solidFill>
          <a:ln>
            <a:solidFill>
              <a:srgbClr val="04BF6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r>
              <a:t>CV</a:t>
            </a:r>
          </a:p>
        </p:txBody>
      </p:sp>
      <p:sp>
        <p:nvSpPr>
          <p:cNvPr id="376" name="TextBox 157"/>
          <p:cNvSpPr txBox="1"/>
          <p:nvPr/>
        </p:nvSpPr>
        <p:spPr>
          <a:xfrm>
            <a:off x="8412622" y="1687902"/>
            <a:ext cx="696768" cy="367666"/>
          </a:xfrm>
          <a:prstGeom prst="rect">
            <a:avLst/>
          </a:prstGeom>
          <a:solidFill>
            <a:srgbClr val="4B9D39"/>
          </a:solidFill>
          <a:ln>
            <a:solidFill>
              <a:srgbClr val="04BF6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r>
              <a:t>ML</a:t>
            </a:r>
          </a:p>
        </p:txBody>
      </p:sp>
      <p:sp>
        <p:nvSpPr>
          <p:cNvPr id="377" name="TextBox 159"/>
          <p:cNvSpPr txBox="1"/>
          <p:nvPr/>
        </p:nvSpPr>
        <p:spPr>
          <a:xfrm>
            <a:off x="8412622" y="4220183"/>
            <a:ext cx="696768" cy="367666"/>
          </a:xfrm>
          <a:prstGeom prst="rect">
            <a:avLst/>
          </a:prstGeom>
          <a:solidFill>
            <a:srgbClr val="4B9D39"/>
          </a:solidFill>
          <a:ln>
            <a:solidFill>
              <a:srgbClr val="04BF66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r>
              <a:t>ML</a:t>
            </a:r>
          </a:p>
        </p:txBody>
      </p:sp>
      <p:sp>
        <p:nvSpPr>
          <p:cNvPr id="378" name="Прямоугольник"/>
          <p:cNvSpPr/>
          <p:nvPr/>
        </p:nvSpPr>
        <p:spPr>
          <a:xfrm>
            <a:off x="-25400" y="0"/>
            <a:ext cx="12242800" cy="958483"/>
          </a:xfrm>
          <a:prstGeom prst="rect">
            <a:avLst/>
          </a:prstGeom>
          <a:solidFill>
            <a:srgbClr val="1FA039"/>
          </a:solidFill>
          <a:ln w="12700">
            <a:miter lim="400000"/>
          </a:ln>
          <a:effectLst>
            <a:outerShdw blurRad="279400" dist="23000" dir="5400000" rotWithShape="0">
              <a:srgbClr val="000000">
                <a:alpha val="9006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79" name="Текст 1"/>
          <p:cNvSpPr/>
          <p:nvPr/>
        </p:nvSpPr>
        <p:spPr>
          <a:xfrm>
            <a:off x="597474" y="58250"/>
            <a:ext cx="10997052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 defTabSz="914216">
              <a:defRPr sz="24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r>
              <a:t>ПРИМЕРЫ ПРИМЕНЕНИЯ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2" grpId="1" animBg="1" advAuto="0"/>
      <p:bldP spid="373" grpId="2" animBg="1" advAuto="0"/>
      <p:bldP spid="374" grpId="3" animBg="1" advAuto="0"/>
      <p:bldP spid="375" grpId="4" animBg="1" advAuto="0"/>
      <p:bldP spid="376" grpId="5" animBg="1" advAuto="0"/>
      <p:bldP spid="377" grpId="6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Прямоугольник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A039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2" name="Текст 1"/>
          <p:cNvSpPr txBox="1">
            <a:spLocks noGrp="1"/>
          </p:cNvSpPr>
          <p:nvPr>
            <p:ph type="body" sz="half" idx="1"/>
          </p:nvPr>
        </p:nvSpPr>
        <p:spPr>
          <a:xfrm>
            <a:off x="1071562" y="2057123"/>
            <a:ext cx="10048876" cy="2579689"/>
          </a:xfrm>
          <a:prstGeom prst="rect">
            <a:avLst/>
          </a:prstGeom>
        </p:spPr>
        <p:txBody>
          <a:bodyPr/>
          <a:lstStyle/>
          <a:p>
            <a:pPr>
              <a:defRPr sz="5000"/>
            </a:pPr>
            <a:r>
              <a:t>КЛАССИЧЕСКИЙ ML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extBox 4"/>
          <p:cNvSpPr txBox="1"/>
          <p:nvPr/>
        </p:nvSpPr>
        <p:spPr>
          <a:xfrm>
            <a:off x="7273945" y="3002165"/>
            <a:ext cx="4453729" cy="161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1200"/>
              </a:spcBef>
              <a:defRPr>
                <a:solidFill>
                  <a:srgbClr val="262626"/>
                </a:solidFill>
              </a:defRPr>
            </a:pPr>
            <a:r>
              <a:t>Систематический мониторинг</a:t>
            </a:r>
          </a:p>
          <a:p>
            <a:pPr>
              <a:spcBef>
                <a:spcPts val="1200"/>
              </a:spcBef>
              <a:defRPr>
                <a:solidFill>
                  <a:srgbClr val="262626"/>
                </a:solidFill>
              </a:defRPr>
            </a:pPr>
            <a:r>
              <a:t>Регулярный процесс</a:t>
            </a:r>
          </a:p>
          <a:p>
            <a:pPr>
              <a:spcBef>
                <a:spcPts val="1200"/>
              </a:spcBef>
              <a:defRPr>
                <a:solidFill>
                  <a:srgbClr val="262626"/>
                </a:solidFill>
              </a:defRPr>
            </a:pPr>
            <a:r>
              <a:t>Регулярное событие </a:t>
            </a:r>
          </a:p>
          <a:p>
            <a:pPr>
              <a:spcBef>
                <a:spcPts val="1200"/>
              </a:spcBef>
              <a:defRPr>
                <a:solidFill>
                  <a:srgbClr val="262626"/>
                </a:solidFill>
              </a:defRPr>
            </a:pPr>
            <a:r>
              <a:t>Большая история</a:t>
            </a:r>
          </a:p>
        </p:txBody>
      </p:sp>
      <p:pic>
        <p:nvPicPr>
          <p:cNvPr id="385" name="Picture 5" descr="Picture 5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63261" y="2346613"/>
            <a:ext cx="5726091" cy="2863046"/>
          </a:xfrm>
          <a:prstGeom prst="rect">
            <a:avLst/>
          </a:prstGeom>
          <a:effectLst>
            <a:outerShdw blurRad="279400" dist="23000" dir="5400000" rotWithShape="0">
              <a:srgbClr val="000000">
                <a:alpha val="8250"/>
              </a:srgbClr>
            </a:outerShdw>
          </a:effectLst>
        </p:spPr>
      </p:pic>
      <p:sp>
        <p:nvSpPr>
          <p:cNvPr id="386" name="Текст 2"/>
          <p:cNvSpPr txBox="1"/>
          <p:nvPr/>
        </p:nvSpPr>
        <p:spPr>
          <a:xfrm>
            <a:off x="2939749" y="1166711"/>
            <a:ext cx="6312502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 algn="ctr" defTabSz="914216">
              <a:defRPr sz="1600"/>
            </a:pPr>
            <a:r>
              <a:t>ПРОГНОЗИРОВАНИЕ ВРЕМЕННЫХ РЯДОВ. </a:t>
            </a:r>
          </a:p>
          <a:p>
            <a:pPr algn="ctr" defTabSz="914216">
              <a:defRPr sz="1600">
                <a:solidFill>
                  <a:srgbClr val="00B050"/>
                </a:solidFill>
              </a:defRPr>
            </a:pPr>
            <a:r>
              <a:t>ПРЕДСКАЗЫВАЕМ БУДУЩЕЕ | ФИКСИРУЕМ АНОМАЛИИ</a:t>
            </a:r>
          </a:p>
        </p:txBody>
      </p:sp>
      <p:sp>
        <p:nvSpPr>
          <p:cNvPr id="387" name="Текст 2"/>
          <p:cNvSpPr txBox="1"/>
          <p:nvPr/>
        </p:nvSpPr>
        <p:spPr>
          <a:xfrm>
            <a:off x="682328" y="5802820"/>
            <a:ext cx="10827344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 algn="ctr" defTabSz="914216">
              <a:defRPr sz="1600"/>
            </a:pPr>
            <a:r>
              <a:t>ПРИМЕРЫ: </a:t>
            </a:r>
          </a:p>
          <a:p>
            <a:pPr algn="ctr" defTabSz="914216">
              <a:defRPr sz="1600"/>
            </a:pPr>
            <a:r>
              <a:rPr>
                <a:solidFill>
                  <a:srgbClr val="00B050"/>
                </a:solidFill>
              </a:rPr>
              <a:t>Прогнозирование</a:t>
            </a:r>
            <a:r>
              <a:t> </a:t>
            </a:r>
            <a:r>
              <a:rPr>
                <a:solidFill>
                  <a:srgbClr val="00B050"/>
                </a:solidFill>
              </a:rPr>
              <a:t>выбытия имущества со склада, Оптимизация ПВХ</a:t>
            </a:r>
          </a:p>
        </p:txBody>
      </p:sp>
      <p:sp>
        <p:nvSpPr>
          <p:cNvPr id="388" name="Прямоугольник"/>
          <p:cNvSpPr/>
          <p:nvPr/>
        </p:nvSpPr>
        <p:spPr>
          <a:xfrm>
            <a:off x="-25400" y="0"/>
            <a:ext cx="12242800" cy="958483"/>
          </a:xfrm>
          <a:prstGeom prst="rect">
            <a:avLst/>
          </a:prstGeom>
          <a:solidFill>
            <a:srgbClr val="1FA039"/>
          </a:solidFill>
          <a:ln w="12700">
            <a:miter lim="400000"/>
          </a:ln>
          <a:effectLst>
            <a:outerShdw blurRad="279400" dist="23000" dir="5400000" rotWithShape="0">
              <a:srgbClr val="000000">
                <a:alpha val="9006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9" name="Текст 1"/>
          <p:cNvSpPr/>
          <p:nvPr/>
        </p:nvSpPr>
        <p:spPr>
          <a:xfrm>
            <a:off x="597474" y="58250"/>
            <a:ext cx="10997052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914216">
              <a:defRPr sz="24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pPr>
            <a:r>
              <a:t>КЛАССИЧЕСКИЙ ML</a:t>
            </a:r>
          </a:p>
        </p:txBody>
      </p:sp>
      <p:sp>
        <p:nvSpPr>
          <p:cNvPr id="390" name="Кружок"/>
          <p:cNvSpPr/>
          <p:nvPr/>
        </p:nvSpPr>
        <p:spPr>
          <a:xfrm>
            <a:off x="6992743" y="3082764"/>
            <a:ext cx="185184" cy="185183"/>
          </a:xfrm>
          <a:prstGeom prst="ellipse">
            <a:avLst/>
          </a:prstGeom>
          <a:solidFill>
            <a:srgbClr val="1FA039"/>
          </a:solidFill>
          <a:ln w="12700">
            <a:miter lim="400000"/>
          </a:ln>
          <a:effectLst>
            <a:outerShdw blurRad="279400" dist="23000" dir="5400000" rotWithShape="0">
              <a:srgbClr val="000000">
                <a:alpha val="825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91" name="Кружок"/>
          <p:cNvSpPr/>
          <p:nvPr/>
        </p:nvSpPr>
        <p:spPr>
          <a:xfrm>
            <a:off x="6992743" y="3507703"/>
            <a:ext cx="185184" cy="185184"/>
          </a:xfrm>
          <a:prstGeom prst="ellipse">
            <a:avLst/>
          </a:prstGeom>
          <a:solidFill>
            <a:srgbClr val="1FA039"/>
          </a:solidFill>
          <a:ln w="12700">
            <a:miter lim="400000"/>
          </a:ln>
          <a:effectLst>
            <a:outerShdw blurRad="279400" dist="23000" dir="5400000" rotWithShape="0">
              <a:srgbClr val="000000">
                <a:alpha val="825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92" name="Кружок"/>
          <p:cNvSpPr/>
          <p:nvPr/>
        </p:nvSpPr>
        <p:spPr>
          <a:xfrm>
            <a:off x="6992743" y="3932642"/>
            <a:ext cx="185184" cy="185184"/>
          </a:xfrm>
          <a:prstGeom prst="ellipse">
            <a:avLst/>
          </a:prstGeom>
          <a:solidFill>
            <a:srgbClr val="1FA039"/>
          </a:solidFill>
          <a:ln w="12700">
            <a:miter lim="400000"/>
          </a:ln>
          <a:effectLst>
            <a:outerShdw blurRad="279400" dist="23000" dir="5400000" rotWithShape="0">
              <a:srgbClr val="000000">
                <a:alpha val="825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93" name="Кружок"/>
          <p:cNvSpPr/>
          <p:nvPr/>
        </p:nvSpPr>
        <p:spPr>
          <a:xfrm>
            <a:off x="6992743" y="4344881"/>
            <a:ext cx="185184" cy="185184"/>
          </a:xfrm>
          <a:prstGeom prst="ellipse">
            <a:avLst/>
          </a:prstGeom>
          <a:solidFill>
            <a:srgbClr val="1FA039"/>
          </a:solidFill>
          <a:ln w="12700">
            <a:miter lim="400000"/>
          </a:ln>
          <a:effectLst>
            <a:outerShdw blurRad="279400" dist="23000" dir="5400000" rotWithShape="0">
              <a:srgbClr val="000000">
                <a:alpha val="825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Текст 2"/>
          <p:cNvSpPr>
            <a:spLocks noGrp="1"/>
          </p:cNvSpPr>
          <p:nvPr>
            <p:ph type="body" idx="21"/>
          </p:nvPr>
        </p:nvSpPr>
        <p:spPr>
          <a:xfrm>
            <a:off x="2549063" y="1139724"/>
            <a:ext cx="7093874" cy="35615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algn="ctr"/>
            <a:r>
              <a:t>ML РАЗРАБАТЫВАЕТ ОПТИМАЛЬНУЮ СТРАТЕГИЮ</a:t>
            </a:r>
          </a:p>
        </p:txBody>
      </p:sp>
      <p:pic>
        <p:nvPicPr>
          <p:cNvPr id="398" name="Picture 7" descr="Picture 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27411" y="2835174"/>
            <a:ext cx="4258601" cy="2463998"/>
          </a:xfrm>
          <a:prstGeom prst="rect">
            <a:avLst/>
          </a:prstGeom>
          <a:effectLst>
            <a:outerShdw blurRad="317500" dist="23000" dir="5400000" rotWithShape="0">
              <a:srgbClr val="000000">
                <a:alpha val="8321"/>
              </a:srgbClr>
            </a:outerShdw>
          </a:effectLst>
        </p:spPr>
      </p:pic>
      <p:pic>
        <p:nvPicPr>
          <p:cNvPr id="399" name="Picture 12" descr="Picture 1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469503" y="2812309"/>
            <a:ext cx="4671891" cy="2495876"/>
          </a:xfrm>
          <a:prstGeom prst="rect">
            <a:avLst/>
          </a:prstGeom>
          <a:effectLst>
            <a:outerShdw blurRad="279400" dist="23000" dir="5400000" rotWithShape="0">
              <a:srgbClr val="000000">
                <a:alpha val="8250"/>
              </a:srgbClr>
            </a:outerShdw>
          </a:effectLst>
        </p:spPr>
      </p:pic>
      <p:sp>
        <p:nvSpPr>
          <p:cNvPr id="400" name="TextBox 3"/>
          <p:cNvSpPr txBox="1"/>
          <p:nvPr/>
        </p:nvSpPr>
        <p:spPr>
          <a:xfrm>
            <a:off x="2101043" y="5508471"/>
            <a:ext cx="291133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r>
              <a:t>РЕЗУЛЬТАТ ЭТАПА 1</a:t>
            </a:r>
          </a:p>
        </p:txBody>
      </p:sp>
      <p:sp>
        <p:nvSpPr>
          <p:cNvPr id="401" name="TextBox 7"/>
          <p:cNvSpPr txBox="1"/>
          <p:nvPr/>
        </p:nvSpPr>
        <p:spPr>
          <a:xfrm>
            <a:off x="7330135" y="5508471"/>
            <a:ext cx="2950628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r>
              <a:t>РЕЗУЛЬТАТ ЭТАПА 2</a:t>
            </a:r>
          </a:p>
        </p:txBody>
      </p:sp>
      <p:sp>
        <p:nvSpPr>
          <p:cNvPr id="402" name="TextBox 8"/>
          <p:cNvSpPr txBox="1"/>
          <p:nvPr/>
        </p:nvSpPr>
        <p:spPr>
          <a:xfrm>
            <a:off x="2366115" y="5944881"/>
            <a:ext cx="2381193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r>
              <a:t>Прогноз потребностей</a:t>
            </a:r>
          </a:p>
        </p:txBody>
      </p:sp>
      <p:sp>
        <p:nvSpPr>
          <p:cNvPr id="403" name="TextBox 9"/>
          <p:cNvSpPr txBox="1"/>
          <p:nvPr/>
        </p:nvSpPr>
        <p:spPr>
          <a:xfrm>
            <a:off x="7580577" y="5944881"/>
            <a:ext cx="244974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r>
              <a:t>Оптимизация ресурсов</a:t>
            </a:r>
          </a:p>
        </p:txBody>
      </p:sp>
      <p:sp>
        <p:nvSpPr>
          <p:cNvPr id="404" name="Текст 2"/>
          <p:cNvSpPr txBox="1"/>
          <p:nvPr/>
        </p:nvSpPr>
        <p:spPr>
          <a:xfrm>
            <a:off x="798059" y="1677118"/>
            <a:ext cx="10595882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 algn="ctr" defTabSz="914216">
              <a:defRPr sz="1600">
                <a:solidFill>
                  <a:srgbClr val="A7A7A7"/>
                </a:solidFill>
              </a:defRPr>
            </a:pPr>
            <a:r>
              <a:t>ЦУНДО: </a:t>
            </a:r>
          </a:p>
          <a:p>
            <a:pPr algn="ctr" defTabSz="914216">
              <a:defRPr sz="1600"/>
            </a:pPr>
            <a:r>
              <a:rPr>
                <a:solidFill>
                  <a:srgbClr val="00B050"/>
                </a:solidFill>
              </a:rPr>
              <a:t>Прогнозирование</a:t>
            </a:r>
            <a:r>
              <a:t> </a:t>
            </a:r>
            <a:r>
              <a:rPr>
                <a:solidFill>
                  <a:srgbClr val="00B050"/>
                </a:solidFill>
              </a:rPr>
              <a:t>объема приходящих денег в КИЦ для оптимизации нагрузки на сотрудников</a:t>
            </a:r>
          </a:p>
        </p:txBody>
      </p:sp>
      <p:sp>
        <p:nvSpPr>
          <p:cNvPr id="405" name="Прямоугольник"/>
          <p:cNvSpPr/>
          <p:nvPr/>
        </p:nvSpPr>
        <p:spPr>
          <a:xfrm>
            <a:off x="-25400" y="0"/>
            <a:ext cx="12242800" cy="958483"/>
          </a:xfrm>
          <a:prstGeom prst="rect">
            <a:avLst/>
          </a:prstGeom>
          <a:solidFill>
            <a:srgbClr val="1FA039"/>
          </a:solidFill>
          <a:ln w="12700">
            <a:miter lim="400000"/>
          </a:ln>
          <a:effectLst>
            <a:outerShdw blurRad="279400" dist="23000" dir="5400000" rotWithShape="0">
              <a:srgbClr val="000000">
                <a:alpha val="9006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06" name="Текст 1"/>
          <p:cNvSpPr/>
          <p:nvPr/>
        </p:nvSpPr>
        <p:spPr>
          <a:xfrm>
            <a:off x="597474" y="58250"/>
            <a:ext cx="10997052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 defTabSz="914216">
              <a:defRPr sz="24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r>
              <a:t>ЧТО ДАЁТ МАШИННОЕ ОБУЧЕНИЕ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Сквиркл Сквиркл" descr="Сквиркл Сквиркл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42593" y="2267551"/>
            <a:ext cx="3419390" cy="790788"/>
          </a:xfrm>
          <a:prstGeom prst="rect">
            <a:avLst/>
          </a:prstGeom>
          <a:effectLst>
            <a:outerShdw blurRad="279400" dist="23000" dir="5400000" rotWithShape="0">
              <a:srgbClr val="000000">
                <a:alpha val="15716"/>
              </a:srgbClr>
            </a:outerShdw>
          </a:effectLst>
        </p:spPr>
      </p:pic>
      <p:pic>
        <p:nvPicPr>
          <p:cNvPr id="409" name="Сквиркл Сквиркл" descr="Сквиркл Сквиркл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604523" y="2267551"/>
            <a:ext cx="3419390" cy="790788"/>
          </a:xfrm>
          <a:prstGeom prst="rect">
            <a:avLst/>
          </a:prstGeom>
          <a:effectLst>
            <a:outerShdw blurRad="279400" dist="23000" dir="5400000" rotWithShape="0">
              <a:srgbClr val="000000">
                <a:alpha val="15716"/>
              </a:srgbClr>
            </a:outerShdw>
          </a:effectLst>
        </p:spPr>
      </p:pic>
      <p:sp>
        <p:nvSpPr>
          <p:cNvPr id="410" name="Текст 2"/>
          <p:cNvSpPr>
            <a:spLocks noGrp="1"/>
          </p:cNvSpPr>
          <p:nvPr>
            <p:ph type="body" idx="21"/>
          </p:nvPr>
        </p:nvSpPr>
        <p:spPr>
          <a:xfrm>
            <a:off x="2549063" y="1142347"/>
            <a:ext cx="7093874" cy="35615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algn="ctr">
              <a:defRPr>
                <a:solidFill>
                  <a:srgbClr val="04BF66"/>
                </a:solidFill>
              </a:defRPr>
            </a:pPr>
            <a:r>
              <a:rPr>
                <a:solidFill>
                  <a:srgbClr val="4B9D39"/>
                </a:solidFill>
              </a:rPr>
              <a:t>АВТОПОПОЛНЕНИЕ ТМЦ.</a:t>
            </a:r>
            <a:r>
              <a:t> </a:t>
            </a:r>
            <a:r>
              <a:rPr>
                <a:solidFill>
                  <a:srgbClr val="000000"/>
                </a:solidFill>
              </a:rPr>
              <a:t>НЕРЕГУЛЯРНЫЕ ДАННЫЕ.</a:t>
            </a:r>
          </a:p>
        </p:txBody>
      </p:sp>
      <p:sp>
        <p:nvSpPr>
          <p:cNvPr id="411" name="TextBox 15"/>
          <p:cNvSpPr txBox="1"/>
          <p:nvPr/>
        </p:nvSpPr>
        <p:spPr>
          <a:xfrm>
            <a:off x="4615126" y="3230850"/>
            <a:ext cx="4605973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160421" indent="-160421">
              <a:spcBef>
                <a:spcPts val="1200"/>
              </a:spcBef>
              <a:buSzPct val="100000"/>
              <a:buChar char="•"/>
              <a:defRPr sz="1600">
                <a:solidFill>
                  <a:srgbClr val="262626"/>
                </a:solidFill>
              </a:defRPr>
            </a:pPr>
            <a:r>
              <a:t>История по тысячам поставок</a:t>
            </a:r>
          </a:p>
          <a:p>
            <a:pPr marL="160421" indent="-160421">
              <a:spcBef>
                <a:spcPts val="1200"/>
              </a:spcBef>
              <a:buSzPct val="100000"/>
              <a:buChar char="•"/>
              <a:defRPr sz="1600">
                <a:solidFill>
                  <a:srgbClr val="262626"/>
                </a:solidFill>
              </a:defRPr>
            </a:pPr>
            <a:r>
              <a:t>Характеристики ВСП</a:t>
            </a:r>
          </a:p>
          <a:p>
            <a:pPr marL="160421" indent="-160421">
              <a:spcBef>
                <a:spcPts val="1200"/>
              </a:spcBef>
              <a:buSzPct val="100000"/>
              <a:buChar char="•"/>
              <a:defRPr sz="1600">
                <a:solidFill>
                  <a:srgbClr val="262626"/>
                </a:solidFill>
              </a:defRPr>
            </a:pPr>
            <a:r>
              <a:t>Факты по операциям в ВСП</a:t>
            </a:r>
          </a:p>
          <a:p>
            <a:pPr marL="160421" indent="-160421">
              <a:spcBef>
                <a:spcPts val="1200"/>
              </a:spcBef>
              <a:buSzPct val="100000"/>
              <a:buChar char="•"/>
              <a:defRPr sz="1600">
                <a:solidFill>
                  <a:srgbClr val="262626"/>
                </a:solidFill>
              </a:defRPr>
            </a:pPr>
            <a:r>
              <a:t>Планы продаж ВСП</a:t>
            </a:r>
          </a:p>
          <a:p>
            <a:pPr marL="160421" indent="-160421">
              <a:spcBef>
                <a:spcPts val="1200"/>
              </a:spcBef>
              <a:buSzPct val="100000"/>
              <a:buChar char="•"/>
              <a:defRPr sz="1600">
                <a:solidFill>
                  <a:srgbClr val="262626"/>
                </a:solidFill>
              </a:defRPr>
            </a:pPr>
            <a:r>
              <a:t>Информация с устройств</a:t>
            </a:r>
          </a:p>
          <a:p>
            <a:pPr marL="160421" indent="-160421">
              <a:spcBef>
                <a:spcPts val="1200"/>
              </a:spcBef>
              <a:buSzPct val="100000"/>
              <a:buChar char="•"/>
              <a:defRPr sz="1600">
                <a:solidFill>
                  <a:srgbClr val="262626"/>
                </a:solidFill>
              </a:defRPr>
            </a:pPr>
            <a:r>
              <a:t>Информация по сотрудникам</a:t>
            </a:r>
          </a:p>
        </p:txBody>
      </p:sp>
      <p:sp>
        <p:nvSpPr>
          <p:cNvPr id="412" name="TextBox 10"/>
          <p:cNvSpPr/>
          <p:nvPr/>
        </p:nvSpPr>
        <p:spPr>
          <a:xfrm>
            <a:off x="4615124" y="2656595"/>
            <a:ext cx="332794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600"/>
            </a:lvl1pPr>
          </a:lstStyle>
          <a:p>
            <a:r>
              <a:t>Что имеем</a:t>
            </a:r>
          </a:p>
        </p:txBody>
      </p:sp>
      <p:pic>
        <p:nvPicPr>
          <p:cNvPr id="413" name="Прямоугольник Прямоугольник" descr="Прямоугольник Прямоугольник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530521" y="5061221"/>
            <a:ext cx="3327949" cy="865266"/>
          </a:xfrm>
          <a:prstGeom prst="rect">
            <a:avLst/>
          </a:prstGeom>
          <a:effectLst>
            <a:outerShdw blurRad="279400" dist="23000" dir="5400000" rotWithShape="0">
              <a:srgbClr val="000000">
                <a:alpha val="15716"/>
              </a:srgbClr>
            </a:outerShdw>
          </a:effectLst>
        </p:spPr>
      </p:pic>
      <p:sp>
        <p:nvSpPr>
          <p:cNvPr id="414" name="Делаем прогноз  на основе признаков"/>
          <p:cNvSpPr txBox="1"/>
          <p:nvPr/>
        </p:nvSpPr>
        <p:spPr>
          <a:xfrm>
            <a:off x="8583617" y="5139430"/>
            <a:ext cx="3221757" cy="696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algn="ctr">
              <a:defRPr sz="1600"/>
            </a:pPr>
            <a:r>
              <a:t>Делаем прогноз </a:t>
            </a:r>
            <a:br/>
            <a:r>
              <a:t>на основе признаков</a:t>
            </a:r>
          </a:p>
        </p:txBody>
      </p:sp>
      <p:pic>
        <p:nvPicPr>
          <p:cNvPr id="415" name="Рисунок 9" descr="Рисунок 9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30495" y="2253007"/>
            <a:ext cx="3419390" cy="3406689"/>
          </a:xfrm>
          <a:prstGeom prst="rect">
            <a:avLst/>
          </a:prstGeom>
          <a:effectLst>
            <a:outerShdw blurRad="317500" dist="23000" dir="5400000" rotWithShape="0">
              <a:srgbClr val="000000">
                <a:alpha val="8321"/>
              </a:srgbClr>
            </a:outerShdw>
          </a:effectLst>
        </p:spPr>
      </p:pic>
      <p:sp>
        <p:nvSpPr>
          <p:cNvPr id="416" name="TextBox 13"/>
          <p:cNvSpPr txBox="1"/>
          <p:nvPr/>
        </p:nvSpPr>
        <p:spPr>
          <a:xfrm>
            <a:off x="8765189" y="3230850"/>
            <a:ext cx="3381091" cy="166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160421" indent="-160421">
              <a:spcBef>
                <a:spcPts val="1200"/>
              </a:spcBef>
              <a:buSzPct val="100000"/>
              <a:buChar char="•"/>
              <a:defRPr sz="1600">
                <a:solidFill>
                  <a:srgbClr val="262626"/>
                </a:solidFill>
              </a:defRPr>
            </a:pPr>
            <a:r>
              <a:t>Нерегулярные поставки</a:t>
            </a:r>
          </a:p>
          <a:p>
            <a:pPr marL="160421" indent="-160421">
              <a:spcBef>
                <a:spcPts val="1200"/>
              </a:spcBef>
              <a:buSzPct val="100000"/>
              <a:buChar char="•"/>
              <a:defRPr sz="1600">
                <a:solidFill>
                  <a:srgbClr val="262626"/>
                </a:solidFill>
              </a:defRPr>
            </a:pPr>
            <a:r>
              <a:t>Много ВСП без истории</a:t>
            </a:r>
          </a:p>
          <a:p>
            <a:pPr marL="160421" indent="-160421">
              <a:spcBef>
                <a:spcPts val="1200"/>
              </a:spcBef>
              <a:buSzPct val="100000"/>
              <a:buChar char="•"/>
              <a:defRPr sz="1600">
                <a:solidFill>
                  <a:srgbClr val="262626"/>
                </a:solidFill>
              </a:defRPr>
            </a:pPr>
            <a:r>
              <a:t>Зависимость от многих факторов, которые непостоянны</a:t>
            </a:r>
          </a:p>
        </p:txBody>
      </p:sp>
      <p:sp>
        <p:nvSpPr>
          <p:cNvPr id="417" name="TextBox 16"/>
          <p:cNvSpPr/>
          <p:nvPr/>
        </p:nvSpPr>
        <p:spPr>
          <a:xfrm>
            <a:off x="8765945" y="2656595"/>
            <a:ext cx="2773442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600"/>
            </a:lvl1pPr>
          </a:lstStyle>
          <a:p>
            <a:r>
              <a:t>Условия</a:t>
            </a:r>
          </a:p>
        </p:txBody>
      </p:sp>
      <p:sp>
        <p:nvSpPr>
          <p:cNvPr id="418" name="Прямоугольник"/>
          <p:cNvSpPr/>
          <p:nvPr/>
        </p:nvSpPr>
        <p:spPr>
          <a:xfrm>
            <a:off x="-25400" y="0"/>
            <a:ext cx="12242800" cy="958483"/>
          </a:xfrm>
          <a:prstGeom prst="rect">
            <a:avLst/>
          </a:prstGeom>
          <a:solidFill>
            <a:srgbClr val="1FA039"/>
          </a:solidFill>
          <a:ln w="12700">
            <a:miter lim="400000"/>
          </a:ln>
          <a:effectLst>
            <a:outerShdw blurRad="279400" dist="23000" dir="5400000" rotWithShape="0">
              <a:srgbClr val="000000">
                <a:alpha val="9006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19" name="Текст 1"/>
          <p:cNvSpPr/>
          <p:nvPr/>
        </p:nvSpPr>
        <p:spPr>
          <a:xfrm>
            <a:off x="597474" y="58250"/>
            <a:ext cx="10997052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914216">
              <a:defRPr sz="24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pPr>
            <a:r>
              <a:t>КЛАССИЧЕСКИЙ ML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Прямоугольник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A039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2" name="Текст 1"/>
          <p:cNvSpPr txBox="1">
            <a:spLocks noGrp="1"/>
          </p:cNvSpPr>
          <p:nvPr>
            <p:ph type="body" sz="half" idx="1"/>
          </p:nvPr>
        </p:nvSpPr>
        <p:spPr>
          <a:xfrm>
            <a:off x="1071562" y="2057123"/>
            <a:ext cx="10048876" cy="2579689"/>
          </a:xfrm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r>
              <a:t>NLP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Текст 2"/>
          <p:cNvSpPr txBox="1">
            <a:spLocks noGrp="1"/>
          </p:cNvSpPr>
          <p:nvPr>
            <p:ph type="body" sz="quarter" idx="1"/>
          </p:nvPr>
        </p:nvSpPr>
        <p:spPr>
          <a:xfrm>
            <a:off x="2648268" y="1156672"/>
            <a:ext cx="6895464" cy="356154"/>
          </a:xfrm>
          <a:prstGeom prst="rect">
            <a:avLst/>
          </a:prstGeom>
        </p:spPr>
        <p:txBody>
          <a:bodyPr/>
          <a:lstStyle/>
          <a:p>
            <a:pPr algn="ctr">
              <a:defRPr sz="1600">
                <a:solidFill>
                  <a:srgbClr val="000000"/>
                </a:solidFill>
              </a:defRPr>
            </a:pPr>
            <a:r>
              <a:t>NLP - БОЛЬШЕ ЧЕМ ЧАТБОТЫ</a:t>
            </a:r>
          </a:p>
        </p:txBody>
      </p:sp>
      <p:pic>
        <p:nvPicPr>
          <p:cNvPr id="425" name="Прямоугольник Прямоугольник" descr="Прямоугольник Прямоугольник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172570" y="2458363"/>
            <a:ext cx="3590242" cy="773426"/>
          </a:xfrm>
          <a:prstGeom prst="rect">
            <a:avLst/>
          </a:prstGeom>
          <a:effectLst>
            <a:outerShdw blurRad="279400" dist="23000" dir="5400000" rotWithShape="0">
              <a:srgbClr val="000000">
                <a:alpha val="15716"/>
              </a:srgbClr>
            </a:outerShdw>
          </a:effectLst>
        </p:spPr>
      </p:pic>
      <p:sp>
        <p:nvSpPr>
          <p:cNvPr id="426" name="Мониторинг соцсетей и медиа"/>
          <p:cNvSpPr txBox="1"/>
          <p:nvPr/>
        </p:nvSpPr>
        <p:spPr>
          <a:xfrm>
            <a:off x="2836458" y="2545356"/>
            <a:ext cx="2262466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600"/>
            </a:lvl1pPr>
          </a:lstStyle>
          <a:p>
            <a:r>
              <a:t>Мониторинг соцсетей и медиа </a:t>
            </a:r>
          </a:p>
        </p:txBody>
      </p:sp>
      <p:pic>
        <p:nvPicPr>
          <p:cNvPr id="427" name="Прямоугольник Прямоугольник" descr="Прямоугольник Прямоугольник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170864" y="3579424"/>
            <a:ext cx="3590241" cy="576001"/>
          </a:xfrm>
          <a:prstGeom prst="rect">
            <a:avLst/>
          </a:prstGeom>
          <a:effectLst>
            <a:outerShdw blurRad="279400" dist="23000" dir="5400000" rotWithShape="0">
              <a:srgbClr val="000000">
                <a:alpha val="15716"/>
              </a:srgbClr>
            </a:outerShdw>
          </a:effectLst>
        </p:spPr>
      </p:pic>
      <p:sp>
        <p:nvSpPr>
          <p:cNvPr id="428" name="Перевод текста"/>
          <p:cNvSpPr txBox="1"/>
          <p:nvPr/>
        </p:nvSpPr>
        <p:spPr>
          <a:xfrm>
            <a:off x="2216583" y="3694704"/>
            <a:ext cx="3498802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600"/>
            </a:lvl1pPr>
          </a:lstStyle>
          <a:p>
            <a:r>
              <a:t>Перевод текста</a:t>
            </a:r>
          </a:p>
        </p:txBody>
      </p:sp>
      <p:pic>
        <p:nvPicPr>
          <p:cNvPr id="429" name="Прямоугольник Прямоугольник" descr="Прямоугольник Прямоугольник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170864" y="4503061"/>
            <a:ext cx="3579827" cy="576001"/>
          </a:xfrm>
          <a:prstGeom prst="rect">
            <a:avLst/>
          </a:prstGeom>
          <a:effectLst>
            <a:outerShdw blurRad="279400" dist="23000" dir="5400000" rotWithShape="0">
              <a:srgbClr val="000000">
                <a:alpha val="15716"/>
              </a:srgbClr>
            </a:outerShdw>
          </a:effectLst>
        </p:spPr>
      </p:pic>
      <p:sp>
        <p:nvSpPr>
          <p:cNvPr id="430" name="Контроль спама и фишинга"/>
          <p:cNvSpPr txBox="1"/>
          <p:nvPr/>
        </p:nvSpPr>
        <p:spPr>
          <a:xfrm>
            <a:off x="2216584" y="4618341"/>
            <a:ext cx="3488387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600"/>
            </a:lvl1pPr>
          </a:lstStyle>
          <a:p>
            <a:r>
              <a:t>Контроль спама и фишинга</a:t>
            </a:r>
          </a:p>
        </p:txBody>
      </p:sp>
      <p:pic>
        <p:nvPicPr>
          <p:cNvPr id="431" name="Прямоугольник Прямоугольник" descr="Прямоугольник Прямоугольник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413575" y="2458363"/>
            <a:ext cx="3671061" cy="773426"/>
          </a:xfrm>
          <a:prstGeom prst="rect">
            <a:avLst/>
          </a:prstGeom>
          <a:effectLst>
            <a:outerShdw blurRad="279400" dist="23000" dir="5400000" rotWithShape="0">
              <a:srgbClr val="000000">
                <a:alpha val="15716"/>
              </a:srgbClr>
            </a:outerShdw>
          </a:effectLst>
        </p:spPr>
      </p:pic>
      <p:sp>
        <p:nvSpPr>
          <p:cNvPr id="432" name="Автокоррекция  и автодополнение текстов (Т9)"/>
          <p:cNvSpPr txBox="1"/>
          <p:nvPr/>
        </p:nvSpPr>
        <p:spPr>
          <a:xfrm>
            <a:off x="6588630" y="2526302"/>
            <a:ext cx="3397152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1600"/>
            </a:pPr>
            <a:r>
              <a:t>Автокоррекция </a:t>
            </a:r>
            <a:br/>
            <a:r>
              <a:t>и автодополнение текстов (Т9)</a:t>
            </a:r>
          </a:p>
        </p:txBody>
      </p:sp>
      <p:pic>
        <p:nvPicPr>
          <p:cNvPr id="433" name="Прямоугольник Прямоугольник" descr="Прямоугольник Прямоугольник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13575" y="3560371"/>
            <a:ext cx="3671061" cy="576001"/>
          </a:xfrm>
          <a:prstGeom prst="rect">
            <a:avLst/>
          </a:prstGeom>
          <a:effectLst>
            <a:outerShdw blurRad="279400" dist="23000" dir="5400000" rotWithShape="0">
              <a:srgbClr val="000000">
                <a:alpha val="15716"/>
              </a:srgbClr>
            </a:outerShdw>
          </a:effectLst>
        </p:spPr>
      </p:pic>
      <p:sp>
        <p:nvSpPr>
          <p:cNvPr id="434" name="Поиск по неточным описаниям"/>
          <p:cNvSpPr txBox="1"/>
          <p:nvPr/>
        </p:nvSpPr>
        <p:spPr>
          <a:xfrm>
            <a:off x="6497395" y="3675650"/>
            <a:ext cx="3488387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600"/>
            </a:lvl1pPr>
          </a:lstStyle>
          <a:p>
            <a:r>
              <a:t>Поиск по неточным описаниям</a:t>
            </a:r>
          </a:p>
        </p:txBody>
      </p:sp>
      <p:pic>
        <p:nvPicPr>
          <p:cNvPr id="435" name="Прямоугольник Прямоугольник" descr="Прямоугольник Прямоугольник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13575" y="4503061"/>
            <a:ext cx="3671061" cy="576001"/>
          </a:xfrm>
          <a:prstGeom prst="rect">
            <a:avLst/>
          </a:prstGeom>
          <a:effectLst>
            <a:outerShdw blurRad="279400" dist="23000" dir="5400000" rotWithShape="0">
              <a:srgbClr val="000000">
                <a:alpha val="15716"/>
              </a:srgbClr>
            </a:outerShdw>
          </a:effectLst>
        </p:spPr>
      </p:pic>
      <p:sp>
        <p:nvSpPr>
          <p:cNvPr id="436" name="Выявление фальшивых новостей"/>
          <p:cNvSpPr txBox="1"/>
          <p:nvPr/>
        </p:nvSpPr>
        <p:spPr>
          <a:xfrm>
            <a:off x="6497395" y="4618341"/>
            <a:ext cx="3488387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600"/>
            </a:lvl1pPr>
          </a:lstStyle>
          <a:p>
            <a:r>
              <a:t>Выявление фальшивых новостей</a:t>
            </a:r>
          </a:p>
        </p:txBody>
      </p:sp>
      <p:sp>
        <p:nvSpPr>
          <p:cNvPr id="437" name="Прямоугольник"/>
          <p:cNvSpPr/>
          <p:nvPr/>
        </p:nvSpPr>
        <p:spPr>
          <a:xfrm>
            <a:off x="-25400" y="0"/>
            <a:ext cx="12242800" cy="958483"/>
          </a:xfrm>
          <a:prstGeom prst="rect">
            <a:avLst/>
          </a:prstGeom>
          <a:solidFill>
            <a:srgbClr val="1FA039"/>
          </a:solidFill>
          <a:ln w="12700">
            <a:miter lim="400000"/>
          </a:ln>
          <a:effectLst>
            <a:outerShdw blurRad="279400" dist="23000" dir="5400000" rotWithShape="0">
              <a:srgbClr val="000000">
                <a:alpha val="9006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38" name="Текст 1"/>
          <p:cNvSpPr/>
          <p:nvPr/>
        </p:nvSpPr>
        <p:spPr>
          <a:xfrm>
            <a:off x="597474" y="58250"/>
            <a:ext cx="10997052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 defTabSz="914216">
              <a:defRPr sz="24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r>
              <a:t>ОБРАБОТКА ЕСТЕСТВЕННОГО ЯЗЫКА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Текст 2"/>
          <p:cNvSpPr txBox="1">
            <a:spLocks noGrp="1"/>
          </p:cNvSpPr>
          <p:nvPr>
            <p:ph type="body" sz="quarter" idx="1"/>
          </p:nvPr>
        </p:nvSpPr>
        <p:spPr>
          <a:xfrm>
            <a:off x="651229" y="1115716"/>
            <a:ext cx="10889542" cy="720001"/>
          </a:xfrm>
          <a:prstGeom prst="rect">
            <a:avLst/>
          </a:prstGeom>
        </p:spPr>
        <p:txBody>
          <a:bodyPr/>
          <a:lstStyle/>
          <a:p>
            <a:pPr algn="ctr">
              <a:defRPr sz="1600">
                <a:solidFill>
                  <a:srgbClr val="000000"/>
                </a:solidFill>
              </a:defRPr>
            </a:pPr>
            <a:r>
              <a:t>РАСПОЗНАВАНИЕ И СОПОСТАВЛЕНИЕ ДОКУМЕНТОВ: </a:t>
            </a:r>
          </a:p>
          <a:p>
            <a:pPr algn="ctr">
              <a:defRPr sz="1600">
                <a:solidFill>
                  <a:srgbClr val="000000"/>
                </a:solidFill>
              </a:defRPr>
            </a:pPr>
            <a:r>
              <a:rPr>
                <a:solidFill>
                  <a:srgbClr val="00B050"/>
                </a:solidFill>
              </a:rPr>
              <a:t>ЧТО ДОЛЖЕН УМЕТЬ ИИ ДЛЯ РЕШЕНИЯ ЗАДАЧИ АВТООПЛАТЫ</a:t>
            </a:r>
          </a:p>
        </p:txBody>
      </p:sp>
      <p:sp>
        <p:nvSpPr>
          <p:cNvPr id="441" name="Полилиния 19"/>
          <p:cNvSpPr/>
          <p:nvPr/>
        </p:nvSpPr>
        <p:spPr>
          <a:xfrm>
            <a:off x="2788049" y="3082762"/>
            <a:ext cx="600001" cy="72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0" y="21600"/>
                </a:moveTo>
                <a:lnTo>
                  <a:pt x="2700" y="21600"/>
                </a:lnTo>
                <a:cubicBezTo>
                  <a:pt x="1212" y="21600"/>
                  <a:pt x="0" y="20590"/>
                  <a:pt x="0" y="19350"/>
                </a:cubicBezTo>
                <a:lnTo>
                  <a:pt x="0" y="2250"/>
                </a:lnTo>
                <a:cubicBezTo>
                  <a:pt x="0" y="1010"/>
                  <a:pt x="1212" y="0"/>
                  <a:pt x="2700" y="0"/>
                </a:cubicBezTo>
                <a:lnTo>
                  <a:pt x="18900" y="0"/>
                </a:lnTo>
                <a:cubicBezTo>
                  <a:pt x="20388" y="0"/>
                  <a:pt x="21600" y="1010"/>
                  <a:pt x="21600" y="2250"/>
                </a:cubicBezTo>
                <a:lnTo>
                  <a:pt x="21600" y="19350"/>
                </a:lnTo>
                <a:cubicBezTo>
                  <a:pt x="21600" y="20590"/>
                  <a:pt x="20388" y="21600"/>
                  <a:pt x="18900" y="21600"/>
                </a:cubicBezTo>
                <a:close/>
                <a:moveTo>
                  <a:pt x="2700" y="900"/>
                </a:moveTo>
                <a:cubicBezTo>
                  <a:pt x="1807" y="900"/>
                  <a:pt x="1080" y="1506"/>
                  <a:pt x="1080" y="2250"/>
                </a:cubicBezTo>
                <a:lnTo>
                  <a:pt x="1080" y="19350"/>
                </a:lnTo>
                <a:cubicBezTo>
                  <a:pt x="1080" y="20094"/>
                  <a:pt x="1807" y="20700"/>
                  <a:pt x="2700" y="20700"/>
                </a:cubicBezTo>
                <a:lnTo>
                  <a:pt x="18900" y="20700"/>
                </a:lnTo>
                <a:cubicBezTo>
                  <a:pt x="19793" y="20700"/>
                  <a:pt x="20520" y="20094"/>
                  <a:pt x="20520" y="19350"/>
                </a:cubicBezTo>
                <a:lnTo>
                  <a:pt x="20520" y="2250"/>
                </a:lnTo>
                <a:cubicBezTo>
                  <a:pt x="20520" y="1506"/>
                  <a:pt x="19793" y="900"/>
                  <a:pt x="18900" y="900"/>
                </a:cubicBezTo>
                <a:close/>
              </a:path>
            </a:pathLst>
          </a:cu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2" name="Полилиния 20"/>
          <p:cNvSpPr/>
          <p:nvPr/>
        </p:nvSpPr>
        <p:spPr>
          <a:xfrm>
            <a:off x="2878048" y="3322763"/>
            <a:ext cx="210001" cy="6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57" y="21600"/>
                </a:moveTo>
                <a:cubicBezTo>
                  <a:pt x="19205" y="21600"/>
                  <a:pt x="18514" y="19181"/>
                  <a:pt x="18514" y="16200"/>
                </a:cubicBezTo>
                <a:lnTo>
                  <a:pt x="18514" y="10800"/>
                </a:lnTo>
                <a:lnTo>
                  <a:pt x="3086" y="10800"/>
                </a:lnTo>
                <a:lnTo>
                  <a:pt x="3086" y="16200"/>
                </a:lnTo>
                <a:cubicBezTo>
                  <a:pt x="3086" y="19181"/>
                  <a:pt x="2395" y="21600"/>
                  <a:pt x="1543" y="21600"/>
                </a:cubicBezTo>
                <a:cubicBezTo>
                  <a:pt x="691" y="21600"/>
                  <a:pt x="0" y="19181"/>
                  <a:pt x="0" y="16200"/>
                </a:cubicBezTo>
                <a:lnTo>
                  <a:pt x="0" y="5400"/>
                </a:lnTo>
                <a:cubicBezTo>
                  <a:pt x="0" y="2419"/>
                  <a:pt x="691" y="0"/>
                  <a:pt x="1543" y="0"/>
                </a:cubicBezTo>
                <a:lnTo>
                  <a:pt x="20057" y="0"/>
                </a:lnTo>
                <a:cubicBezTo>
                  <a:pt x="20909" y="0"/>
                  <a:pt x="21600" y="2419"/>
                  <a:pt x="21600" y="5400"/>
                </a:cubicBezTo>
                <a:lnTo>
                  <a:pt x="21600" y="16200"/>
                </a:lnTo>
                <a:cubicBezTo>
                  <a:pt x="21600" y="19181"/>
                  <a:pt x="20909" y="21600"/>
                  <a:pt x="20057" y="21600"/>
                </a:cubicBezTo>
                <a:close/>
              </a:path>
            </a:pathLst>
          </a:cu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3" name="Полилиния 21"/>
          <p:cNvSpPr/>
          <p:nvPr/>
        </p:nvSpPr>
        <p:spPr>
          <a:xfrm>
            <a:off x="2968049" y="3322763"/>
            <a:ext cx="30001" cy="21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38" y="21600"/>
                  <a:pt x="0" y="20909"/>
                  <a:pt x="0" y="20057"/>
                </a:cubicBezTo>
                <a:lnTo>
                  <a:pt x="0" y="1543"/>
                </a:lnTo>
                <a:cubicBezTo>
                  <a:pt x="0" y="691"/>
                  <a:pt x="4838" y="0"/>
                  <a:pt x="10800" y="0"/>
                </a:cubicBezTo>
                <a:cubicBezTo>
                  <a:pt x="16762" y="0"/>
                  <a:pt x="21600" y="691"/>
                  <a:pt x="21600" y="1543"/>
                </a:cubicBezTo>
                <a:lnTo>
                  <a:pt x="21600" y="20057"/>
                </a:lnTo>
                <a:cubicBezTo>
                  <a:pt x="21600" y="20909"/>
                  <a:pt x="16762" y="21600"/>
                  <a:pt x="10800" y="21600"/>
                </a:cubicBezTo>
                <a:close/>
              </a:path>
            </a:pathLst>
          </a:cu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4" name="Полилиния 22"/>
          <p:cNvSpPr/>
          <p:nvPr/>
        </p:nvSpPr>
        <p:spPr>
          <a:xfrm>
            <a:off x="2938048" y="3502762"/>
            <a:ext cx="90001" cy="3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0" y="21600"/>
                </a:moveTo>
                <a:lnTo>
                  <a:pt x="3600" y="21600"/>
                </a:lnTo>
                <a:cubicBezTo>
                  <a:pt x="1613" y="21600"/>
                  <a:pt x="0" y="16762"/>
                  <a:pt x="0" y="10800"/>
                </a:cubicBezTo>
                <a:cubicBezTo>
                  <a:pt x="0" y="4838"/>
                  <a:pt x="1613" y="0"/>
                  <a:pt x="3600" y="0"/>
                </a:cubicBezTo>
                <a:lnTo>
                  <a:pt x="18000" y="0"/>
                </a:lnTo>
                <a:cubicBezTo>
                  <a:pt x="19987" y="0"/>
                  <a:pt x="21600" y="4838"/>
                  <a:pt x="21600" y="10800"/>
                </a:cubicBezTo>
                <a:cubicBezTo>
                  <a:pt x="21600" y="16762"/>
                  <a:pt x="19987" y="21600"/>
                  <a:pt x="18000" y="21600"/>
                </a:cubicBezTo>
                <a:close/>
              </a:path>
            </a:pathLst>
          </a:cu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5" name="Полилиния 23"/>
          <p:cNvSpPr/>
          <p:nvPr/>
        </p:nvSpPr>
        <p:spPr>
          <a:xfrm>
            <a:off x="3148048" y="3322763"/>
            <a:ext cx="150001" cy="3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40" y="21600"/>
                </a:moveTo>
                <a:lnTo>
                  <a:pt x="2160" y="21600"/>
                </a:lnTo>
                <a:cubicBezTo>
                  <a:pt x="968" y="21600"/>
                  <a:pt x="0" y="16762"/>
                  <a:pt x="0" y="10800"/>
                </a:cubicBezTo>
                <a:cubicBezTo>
                  <a:pt x="0" y="4838"/>
                  <a:pt x="968" y="0"/>
                  <a:pt x="2160" y="0"/>
                </a:cubicBezTo>
                <a:lnTo>
                  <a:pt x="19440" y="0"/>
                </a:lnTo>
                <a:cubicBezTo>
                  <a:pt x="20632" y="0"/>
                  <a:pt x="21600" y="4838"/>
                  <a:pt x="21600" y="10800"/>
                </a:cubicBezTo>
                <a:cubicBezTo>
                  <a:pt x="21600" y="16762"/>
                  <a:pt x="20632" y="21600"/>
                  <a:pt x="19440" y="21600"/>
                </a:cubicBezTo>
                <a:close/>
              </a:path>
            </a:pathLst>
          </a:cu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6" name="Полилиния 24"/>
          <p:cNvSpPr/>
          <p:nvPr/>
        </p:nvSpPr>
        <p:spPr>
          <a:xfrm>
            <a:off x="3148048" y="3412763"/>
            <a:ext cx="150001" cy="3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40" y="21600"/>
                </a:moveTo>
                <a:lnTo>
                  <a:pt x="2160" y="21600"/>
                </a:lnTo>
                <a:cubicBezTo>
                  <a:pt x="968" y="21600"/>
                  <a:pt x="0" y="16762"/>
                  <a:pt x="0" y="10800"/>
                </a:cubicBezTo>
                <a:cubicBezTo>
                  <a:pt x="0" y="4838"/>
                  <a:pt x="968" y="0"/>
                  <a:pt x="2160" y="0"/>
                </a:cubicBezTo>
                <a:lnTo>
                  <a:pt x="19440" y="0"/>
                </a:lnTo>
                <a:cubicBezTo>
                  <a:pt x="20632" y="0"/>
                  <a:pt x="21600" y="4838"/>
                  <a:pt x="21600" y="10800"/>
                </a:cubicBezTo>
                <a:cubicBezTo>
                  <a:pt x="21600" y="16762"/>
                  <a:pt x="20632" y="21600"/>
                  <a:pt x="19440" y="21600"/>
                </a:cubicBezTo>
                <a:close/>
              </a:path>
            </a:pathLst>
          </a:cu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7" name="Полилиния 25"/>
          <p:cNvSpPr/>
          <p:nvPr/>
        </p:nvSpPr>
        <p:spPr>
          <a:xfrm>
            <a:off x="3148048" y="3502762"/>
            <a:ext cx="150001" cy="3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40" y="21600"/>
                </a:moveTo>
                <a:lnTo>
                  <a:pt x="2160" y="21600"/>
                </a:lnTo>
                <a:cubicBezTo>
                  <a:pt x="968" y="21600"/>
                  <a:pt x="0" y="16762"/>
                  <a:pt x="0" y="10800"/>
                </a:cubicBezTo>
                <a:cubicBezTo>
                  <a:pt x="0" y="4838"/>
                  <a:pt x="968" y="0"/>
                  <a:pt x="2160" y="0"/>
                </a:cubicBezTo>
                <a:lnTo>
                  <a:pt x="19440" y="0"/>
                </a:lnTo>
                <a:cubicBezTo>
                  <a:pt x="20632" y="0"/>
                  <a:pt x="21600" y="4838"/>
                  <a:pt x="21600" y="10800"/>
                </a:cubicBezTo>
                <a:cubicBezTo>
                  <a:pt x="21600" y="16762"/>
                  <a:pt x="20632" y="21600"/>
                  <a:pt x="19440" y="21600"/>
                </a:cubicBezTo>
                <a:close/>
              </a:path>
            </a:pathLst>
          </a:cu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8" name="Полилиния 26"/>
          <p:cNvSpPr/>
          <p:nvPr/>
        </p:nvSpPr>
        <p:spPr>
          <a:xfrm>
            <a:off x="2878048" y="3592762"/>
            <a:ext cx="420001" cy="3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29" y="21600"/>
                </a:moveTo>
                <a:lnTo>
                  <a:pt x="771" y="21600"/>
                </a:lnTo>
                <a:cubicBezTo>
                  <a:pt x="346" y="21600"/>
                  <a:pt x="0" y="16762"/>
                  <a:pt x="0" y="10800"/>
                </a:cubicBezTo>
                <a:cubicBezTo>
                  <a:pt x="0" y="4838"/>
                  <a:pt x="346" y="0"/>
                  <a:pt x="771" y="0"/>
                </a:cubicBezTo>
                <a:lnTo>
                  <a:pt x="20829" y="0"/>
                </a:lnTo>
                <a:cubicBezTo>
                  <a:pt x="21254" y="0"/>
                  <a:pt x="21600" y="4838"/>
                  <a:pt x="21600" y="10800"/>
                </a:cubicBezTo>
                <a:cubicBezTo>
                  <a:pt x="21600" y="16762"/>
                  <a:pt x="21254" y="21600"/>
                  <a:pt x="20829" y="21600"/>
                </a:cubicBezTo>
                <a:close/>
              </a:path>
            </a:pathLst>
          </a:cu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49" name="Полилиния 27"/>
          <p:cNvSpPr/>
          <p:nvPr/>
        </p:nvSpPr>
        <p:spPr>
          <a:xfrm>
            <a:off x="2878048" y="3682762"/>
            <a:ext cx="420001" cy="3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29" y="21600"/>
                </a:moveTo>
                <a:lnTo>
                  <a:pt x="771" y="21600"/>
                </a:lnTo>
                <a:cubicBezTo>
                  <a:pt x="346" y="21600"/>
                  <a:pt x="0" y="16762"/>
                  <a:pt x="0" y="10800"/>
                </a:cubicBezTo>
                <a:cubicBezTo>
                  <a:pt x="0" y="4838"/>
                  <a:pt x="346" y="0"/>
                  <a:pt x="771" y="0"/>
                </a:cubicBezTo>
                <a:lnTo>
                  <a:pt x="20829" y="0"/>
                </a:lnTo>
                <a:cubicBezTo>
                  <a:pt x="21254" y="0"/>
                  <a:pt x="21600" y="4838"/>
                  <a:pt x="21600" y="10800"/>
                </a:cubicBezTo>
                <a:cubicBezTo>
                  <a:pt x="21600" y="16762"/>
                  <a:pt x="21254" y="21600"/>
                  <a:pt x="20829" y="21600"/>
                </a:cubicBezTo>
                <a:close/>
              </a:path>
            </a:pathLst>
          </a:cu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50" name="Полилиния 29"/>
          <p:cNvSpPr/>
          <p:nvPr/>
        </p:nvSpPr>
        <p:spPr>
          <a:xfrm>
            <a:off x="8116978" y="3049091"/>
            <a:ext cx="292501" cy="4612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3072"/>
                  <a:pt x="0" y="6849"/>
                </a:cubicBezTo>
                <a:cubicBezTo>
                  <a:pt x="0" y="9890"/>
                  <a:pt x="3144" y="12471"/>
                  <a:pt x="7477" y="13362"/>
                </a:cubicBezTo>
                <a:lnTo>
                  <a:pt x="7477" y="19493"/>
                </a:lnTo>
                <a:cubicBezTo>
                  <a:pt x="7477" y="20655"/>
                  <a:pt x="8967" y="21600"/>
                  <a:pt x="10800" y="21600"/>
                </a:cubicBezTo>
                <a:cubicBezTo>
                  <a:pt x="12633" y="21600"/>
                  <a:pt x="14123" y="20655"/>
                  <a:pt x="14123" y="19493"/>
                </a:cubicBezTo>
                <a:lnTo>
                  <a:pt x="14123" y="13362"/>
                </a:lnTo>
                <a:cubicBezTo>
                  <a:pt x="18456" y="12471"/>
                  <a:pt x="21600" y="9890"/>
                  <a:pt x="21600" y="6849"/>
                </a:cubicBezTo>
                <a:cubicBezTo>
                  <a:pt x="21600" y="3072"/>
                  <a:pt x="16755" y="0"/>
                  <a:pt x="10800" y="0"/>
                </a:cubicBezTo>
                <a:close/>
                <a:moveTo>
                  <a:pt x="10800" y="20546"/>
                </a:moveTo>
                <a:cubicBezTo>
                  <a:pt x="9884" y="20546"/>
                  <a:pt x="9138" y="20074"/>
                  <a:pt x="9138" y="19493"/>
                </a:cubicBezTo>
                <a:lnTo>
                  <a:pt x="9138" y="15805"/>
                </a:lnTo>
                <a:lnTo>
                  <a:pt x="12462" y="15805"/>
                </a:lnTo>
                <a:lnTo>
                  <a:pt x="12462" y="19493"/>
                </a:lnTo>
                <a:cubicBezTo>
                  <a:pt x="12462" y="20074"/>
                  <a:pt x="11716" y="20546"/>
                  <a:pt x="10800" y="20546"/>
                </a:cubicBezTo>
                <a:close/>
                <a:moveTo>
                  <a:pt x="12462" y="14751"/>
                </a:moveTo>
                <a:lnTo>
                  <a:pt x="9138" y="14751"/>
                </a:lnTo>
                <a:lnTo>
                  <a:pt x="9138" y="13608"/>
                </a:lnTo>
                <a:cubicBezTo>
                  <a:pt x="9682" y="13662"/>
                  <a:pt x="10233" y="13698"/>
                  <a:pt x="10800" y="13698"/>
                </a:cubicBezTo>
                <a:cubicBezTo>
                  <a:pt x="11367" y="13698"/>
                  <a:pt x="11918" y="13661"/>
                  <a:pt x="12462" y="13608"/>
                </a:cubicBezTo>
                <a:close/>
                <a:moveTo>
                  <a:pt x="10800" y="12644"/>
                </a:moveTo>
                <a:cubicBezTo>
                  <a:pt x="5761" y="12644"/>
                  <a:pt x="1662" y="10044"/>
                  <a:pt x="1662" y="6849"/>
                </a:cubicBezTo>
                <a:cubicBezTo>
                  <a:pt x="1662" y="3654"/>
                  <a:pt x="5761" y="1054"/>
                  <a:pt x="10800" y="1054"/>
                </a:cubicBezTo>
                <a:cubicBezTo>
                  <a:pt x="15839" y="1054"/>
                  <a:pt x="19938" y="3654"/>
                  <a:pt x="19938" y="6849"/>
                </a:cubicBezTo>
                <a:cubicBezTo>
                  <a:pt x="19938" y="10044"/>
                  <a:pt x="15839" y="12644"/>
                  <a:pt x="10800" y="12644"/>
                </a:cubicBezTo>
                <a:close/>
              </a:path>
            </a:pathLst>
          </a:cu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51" name="Полилиния 30"/>
          <p:cNvSpPr/>
          <p:nvPr/>
        </p:nvSpPr>
        <p:spPr>
          <a:xfrm>
            <a:off x="8218229" y="3116590"/>
            <a:ext cx="90001" cy="1012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66" y="4800"/>
                </a:moveTo>
                <a:cubicBezTo>
                  <a:pt x="14256" y="4800"/>
                  <a:pt x="16200" y="6528"/>
                  <a:pt x="16200" y="8652"/>
                </a:cubicBezTo>
                <a:cubicBezTo>
                  <a:pt x="16200" y="9943"/>
                  <a:pt x="15479" y="11143"/>
                  <a:pt x="14270" y="11858"/>
                </a:cubicBezTo>
                <a:lnTo>
                  <a:pt x="9302" y="14803"/>
                </a:lnTo>
                <a:cubicBezTo>
                  <a:pt x="8551" y="15250"/>
                  <a:pt x="8100" y="15998"/>
                  <a:pt x="8100" y="16800"/>
                </a:cubicBezTo>
                <a:lnTo>
                  <a:pt x="8100" y="21600"/>
                </a:lnTo>
                <a:lnTo>
                  <a:pt x="13500" y="21600"/>
                </a:lnTo>
                <a:lnTo>
                  <a:pt x="13500" y="18084"/>
                </a:lnTo>
                <a:lnTo>
                  <a:pt x="17267" y="15852"/>
                </a:lnTo>
                <a:cubicBezTo>
                  <a:pt x="19980" y="14242"/>
                  <a:pt x="21600" y="11551"/>
                  <a:pt x="21600" y="8652"/>
                </a:cubicBezTo>
                <a:cubicBezTo>
                  <a:pt x="21600" y="3881"/>
                  <a:pt x="17234" y="0"/>
                  <a:pt x="11866" y="0"/>
                </a:cubicBezTo>
                <a:lnTo>
                  <a:pt x="9736" y="0"/>
                </a:lnTo>
                <a:cubicBezTo>
                  <a:pt x="4366" y="0"/>
                  <a:pt x="0" y="3881"/>
                  <a:pt x="0" y="8652"/>
                </a:cubicBezTo>
                <a:lnTo>
                  <a:pt x="5400" y="8652"/>
                </a:lnTo>
                <a:cubicBezTo>
                  <a:pt x="5400" y="6528"/>
                  <a:pt x="7344" y="4800"/>
                  <a:pt x="9733" y="4800"/>
                </a:cubicBezTo>
                <a:close/>
              </a:path>
            </a:pathLst>
          </a:cu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52" name="Полилиния 31"/>
          <p:cNvSpPr/>
          <p:nvPr/>
        </p:nvSpPr>
        <p:spPr>
          <a:xfrm>
            <a:off x="8251979" y="3240340"/>
            <a:ext cx="22501" cy="22501"/>
          </a:xfrm>
          <a:prstGeom prst="rect">
            <a:avLst/>
          </a:pr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53" name="Полилиния 32"/>
          <p:cNvSpPr/>
          <p:nvPr/>
        </p:nvSpPr>
        <p:spPr>
          <a:xfrm>
            <a:off x="7790729" y="3532840"/>
            <a:ext cx="585001" cy="1912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7" y="0"/>
                </a:moveTo>
                <a:lnTo>
                  <a:pt x="18277" y="11435"/>
                </a:lnTo>
                <a:lnTo>
                  <a:pt x="4569" y="11435"/>
                </a:lnTo>
                <a:cubicBezTo>
                  <a:pt x="4340" y="11435"/>
                  <a:pt x="4154" y="12005"/>
                  <a:pt x="4154" y="12706"/>
                </a:cubicBezTo>
                <a:lnTo>
                  <a:pt x="4154" y="13976"/>
                </a:lnTo>
                <a:cubicBezTo>
                  <a:pt x="4154" y="16779"/>
                  <a:pt x="3409" y="19059"/>
                  <a:pt x="2492" y="19059"/>
                </a:cubicBezTo>
                <a:cubicBezTo>
                  <a:pt x="1576" y="19059"/>
                  <a:pt x="831" y="16779"/>
                  <a:pt x="831" y="13976"/>
                </a:cubicBezTo>
                <a:lnTo>
                  <a:pt x="831" y="3812"/>
                </a:lnTo>
                <a:lnTo>
                  <a:pt x="0" y="3812"/>
                </a:lnTo>
                <a:lnTo>
                  <a:pt x="0" y="13976"/>
                </a:lnTo>
                <a:cubicBezTo>
                  <a:pt x="0" y="18181"/>
                  <a:pt x="1118" y="21600"/>
                  <a:pt x="2492" y="21600"/>
                </a:cubicBezTo>
                <a:lnTo>
                  <a:pt x="18692" y="21600"/>
                </a:lnTo>
                <a:cubicBezTo>
                  <a:pt x="20296" y="21600"/>
                  <a:pt x="21600" y="17610"/>
                  <a:pt x="21600" y="12706"/>
                </a:cubicBezTo>
                <a:cubicBezTo>
                  <a:pt x="21600" y="12005"/>
                  <a:pt x="21414" y="11435"/>
                  <a:pt x="21185" y="11435"/>
                </a:cubicBezTo>
                <a:lnTo>
                  <a:pt x="19108" y="11435"/>
                </a:lnTo>
                <a:lnTo>
                  <a:pt x="19108" y="0"/>
                </a:lnTo>
                <a:close/>
                <a:moveTo>
                  <a:pt x="18692" y="19059"/>
                </a:moveTo>
                <a:lnTo>
                  <a:pt x="4348" y="19059"/>
                </a:lnTo>
                <a:cubicBezTo>
                  <a:pt x="4744" y="17709"/>
                  <a:pt x="4985" y="15927"/>
                  <a:pt x="4985" y="13976"/>
                </a:cubicBezTo>
                <a:lnTo>
                  <a:pt x="20727" y="13976"/>
                </a:lnTo>
                <a:cubicBezTo>
                  <a:pt x="20535" y="16872"/>
                  <a:pt x="19695" y="19059"/>
                  <a:pt x="18692" y="19059"/>
                </a:cubicBezTo>
                <a:close/>
              </a:path>
            </a:pathLst>
          </a:cu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54" name="Полилиния 33"/>
          <p:cNvSpPr/>
          <p:nvPr/>
        </p:nvSpPr>
        <p:spPr>
          <a:xfrm>
            <a:off x="7734479" y="3049091"/>
            <a:ext cx="427501" cy="393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68" y="1234"/>
                </a:moveTo>
                <a:cubicBezTo>
                  <a:pt x="1822" y="1234"/>
                  <a:pt x="2842" y="2341"/>
                  <a:pt x="2842" y="3703"/>
                </a:cubicBezTo>
                <a:lnTo>
                  <a:pt x="2842" y="21600"/>
                </a:lnTo>
                <a:lnTo>
                  <a:pt x="3979" y="21600"/>
                </a:lnTo>
                <a:lnTo>
                  <a:pt x="3979" y="3703"/>
                </a:lnTo>
                <a:cubicBezTo>
                  <a:pt x="3979" y="2756"/>
                  <a:pt x="3649" y="1890"/>
                  <a:pt x="3108" y="1234"/>
                </a:cubicBezTo>
                <a:lnTo>
                  <a:pt x="21600" y="1234"/>
                </a:lnTo>
                <a:lnTo>
                  <a:pt x="21600" y="0"/>
                </a:lnTo>
                <a:lnTo>
                  <a:pt x="568" y="0"/>
                </a:lnTo>
                <a:cubicBezTo>
                  <a:pt x="255" y="0"/>
                  <a:pt x="0" y="276"/>
                  <a:pt x="0" y="617"/>
                </a:cubicBezTo>
                <a:cubicBezTo>
                  <a:pt x="0" y="958"/>
                  <a:pt x="255" y="1234"/>
                  <a:pt x="568" y="1234"/>
                </a:cubicBezTo>
                <a:close/>
              </a:path>
            </a:pathLst>
          </a:cu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55" name="Полилиния 34"/>
          <p:cNvSpPr/>
          <p:nvPr/>
        </p:nvSpPr>
        <p:spPr>
          <a:xfrm>
            <a:off x="7756979" y="3324232"/>
            <a:ext cx="445546" cy="219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4" y="0"/>
                </a:moveTo>
                <a:lnTo>
                  <a:pt x="17285" y="10646"/>
                </a:lnTo>
                <a:cubicBezTo>
                  <a:pt x="17163" y="10586"/>
                  <a:pt x="17038" y="10547"/>
                  <a:pt x="16907" y="10547"/>
                </a:cubicBezTo>
                <a:cubicBezTo>
                  <a:pt x="16513" y="10547"/>
                  <a:pt x="16155" y="10844"/>
                  <a:pt x="15873" y="11316"/>
                </a:cubicBezTo>
                <a:lnTo>
                  <a:pt x="10330" y="4577"/>
                </a:lnTo>
                <a:cubicBezTo>
                  <a:pt x="10351" y="4362"/>
                  <a:pt x="10363" y="4143"/>
                  <a:pt x="10363" y="3916"/>
                </a:cubicBezTo>
                <a:cubicBezTo>
                  <a:pt x="10363" y="2088"/>
                  <a:pt x="9628" y="600"/>
                  <a:pt x="8726" y="600"/>
                </a:cubicBezTo>
                <a:cubicBezTo>
                  <a:pt x="7824" y="600"/>
                  <a:pt x="7090" y="2088"/>
                  <a:pt x="7090" y="3916"/>
                </a:cubicBezTo>
                <a:cubicBezTo>
                  <a:pt x="7090" y="4427"/>
                  <a:pt x="7152" y="4904"/>
                  <a:pt x="7254" y="5336"/>
                </a:cubicBezTo>
                <a:lnTo>
                  <a:pt x="2341" y="15292"/>
                </a:lnTo>
                <a:lnTo>
                  <a:pt x="2356" y="15321"/>
                </a:lnTo>
                <a:cubicBezTo>
                  <a:pt x="2137" y="15102"/>
                  <a:pt x="1895" y="14968"/>
                  <a:pt x="1636" y="14968"/>
                </a:cubicBezTo>
                <a:cubicBezTo>
                  <a:pt x="734" y="14968"/>
                  <a:pt x="0" y="16456"/>
                  <a:pt x="0" y="18284"/>
                </a:cubicBezTo>
                <a:cubicBezTo>
                  <a:pt x="0" y="20112"/>
                  <a:pt x="734" y="21600"/>
                  <a:pt x="1636" y="21600"/>
                </a:cubicBezTo>
                <a:cubicBezTo>
                  <a:pt x="2538" y="21600"/>
                  <a:pt x="3272" y="20112"/>
                  <a:pt x="3272" y="18284"/>
                </a:cubicBezTo>
                <a:cubicBezTo>
                  <a:pt x="3272" y="17759"/>
                  <a:pt x="3206" y="17269"/>
                  <a:pt x="3098" y="16826"/>
                </a:cubicBezTo>
                <a:lnTo>
                  <a:pt x="3113" y="16855"/>
                </a:lnTo>
                <a:lnTo>
                  <a:pt x="8026" y="6899"/>
                </a:lnTo>
                <a:cubicBezTo>
                  <a:pt x="8239" y="7107"/>
                  <a:pt x="8474" y="7232"/>
                  <a:pt x="8726" y="7232"/>
                </a:cubicBezTo>
                <a:cubicBezTo>
                  <a:pt x="9121" y="7232"/>
                  <a:pt x="9478" y="6935"/>
                  <a:pt x="9761" y="6464"/>
                </a:cubicBezTo>
                <a:lnTo>
                  <a:pt x="15304" y="13203"/>
                </a:lnTo>
                <a:cubicBezTo>
                  <a:pt x="15283" y="13417"/>
                  <a:pt x="15271" y="13637"/>
                  <a:pt x="15271" y="13863"/>
                </a:cubicBezTo>
                <a:cubicBezTo>
                  <a:pt x="15271" y="15691"/>
                  <a:pt x="16005" y="17179"/>
                  <a:pt x="16907" y="17179"/>
                </a:cubicBezTo>
                <a:cubicBezTo>
                  <a:pt x="17809" y="17179"/>
                  <a:pt x="18544" y="15691"/>
                  <a:pt x="18544" y="13863"/>
                </a:cubicBezTo>
                <a:cubicBezTo>
                  <a:pt x="18544" y="13104"/>
                  <a:pt x="18412" y="12412"/>
                  <a:pt x="18199" y="11852"/>
                </a:cubicBezTo>
                <a:lnTo>
                  <a:pt x="21600" y="1200"/>
                </a:lnTo>
                <a:close/>
                <a:moveTo>
                  <a:pt x="1636" y="19389"/>
                </a:moveTo>
                <a:cubicBezTo>
                  <a:pt x="1336" y="19389"/>
                  <a:pt x="1091" y="18893"/>
                  <a:pt x="1091" y="18284"/>
                </a:cubicBezTo>
                <a:cubicBezTo>
                  <a:pt x="1091" y="17675"/>
                  <a:pt x="1336" y="17179"/>
                  <a:pt x="1636" y="17179"/>
                </a:cubicBezTo>
                <a:cubicBezTo>
                  <a:pt x="1937" y="17179"/>
                  <a:pt x="2182" y="17675"/>
                  <a:pt x="2182" y="18284"/>
                </a:cubicBezTo>
                <a:cubicBezTo>
                  <a:pt x="2182" y="18893"/>
                  <a:pt x="1937" y="19389"/>
                  <a:pt x="1636" y="19389"/>
                </a:cubicBezTo>
                <a:close/>
                <a:moveTo>
                  <a:pt x="8726" y="5021"/>
                </a:moveTo>
                <a:cubicBezTo>
                  <a:pt x="8426" y="5021"/>
                  <a:pt x="8181" y="4525"/>
                  <a:pt x="8181" y="3916"/>
                </a:cubicBezTo>
                <a:cubicBezTo>
                  <a:pt x="8181" y="3307"/>
                  <a:pt x="8426" y="2811"/>
                  <a:pt x="8726" y="2811"/>
                </a:cubicBezTo>
                <a:cubicBezTo>
                  <a:pt x="9027" y="2811"/>
                  <a:pt x="9272" y="3307"/>
                  <a:pt x="9272" y="3916"/>
                </a:cubicBezTo>
                <a:cubicBezTo>
                  <a:pt x="9272" y="4525"/>
                  <a:pt x="9027" y="5021"/>
                  <a:pt x="8726" y="5021"/>
                </a:cubicBezTo>
                <a:close/>
                <a:moveTo>
                  <a:pt x="16907" y="14968"/>
                </a:moveTo>
                <a:cubicBezTo>
                  <a:pt x="16607" y="14968"/>
                  <a:pt x="16362" y="14472"/>
                  <a:pt x="16362" y="13863"/>
                </a:cubicBezTo>
                <a:cubicBezTo>
                  <a:pt x="16362" y="13254"/>
                  <a:pt x="16607" y="12758"/>
                  <a:pt x="16907" y="12758"/>
                </a:cubicBezTo>
                <a:cubicBezTo>
                  <a:pt x="17208" y="12758"/>
                  <a:pt x="17453" y="13254"/>
                  <a:pt x="17453" y="13863"/>
                </a:cubicBezTo>
                <a:cubicBezTo>
                  <a:pt x="17453" y="14472"/>
                  <a:pt x="17208" y="14968"/>
                  <a:pt x="16907" y="14968"/>
                </a:cubicBezTo>
                <a:close/>
              </a:path>
            </a:pathLst>
          </a:cu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56" name="Полилиния 35"/>
          <p:cNvSpPr/>
          <p:nvPr/>
        </p:nvSpPr>
        <p:spPr>
          <a:xfrm>
            <a:off x="7858228" y="3139090"/>
            <a:ext cx="225001" cy="22501"/>
          </a:xfrm>
          <a:prstGeom prst="rect">
            <a:avLst/>
          </a:pr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57" name="Полилиния 36"/>
          <p:cNvSpPr/>
          <p:nvPr/>
        </p:nvSpPr>
        <p:spPr>
          <a:xfrm>
            <a:off x="7858228" y="3195341"/>
            <a:ext cx="225001" cy="22501"/>
          </a:xfrm>
          <a:prstGeom prst="rect">
            <a:avLst/>
          </a:pr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58" name="Полилиния 37"/>
          <p:cNvSpPr/>
          <p:nvPr/>
        </p:nvSpPr>
        <p:spPr>
          <a:xfrm>
            <a:off x="7858228" y="3251591"/>
            <a:ext cx="225001" cy="22501"/>
          </a:xfrm>
          <a:prstGeom prst="rect">
            <a:avLst/>
          </a:pr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59" name="Полилиния 38"/>
          <p:cNvSpPr/>
          <p:nvPr/>
        </p:nvSpPr>
        <p:spPr>
          <a:xfrm>
            <a:off x="7858228" y="3544091"/>
            <a:ext cx="382501" cy="22501"/>
          </a:xfrm>
          <a:prstGeom prst="rect">
            <a:avLst/>
          </a:pr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60" name="Полилиния 39"/>
          <p:cNvSpPr/>
          <p:nvPr/>
        </p:nvSpPr>
        <p:spPr>
          <a:xfrm>
            <a:off x="8263228" y="3082841"/>
            <a:ext cx="112501" cy="22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"/>
                </a:lnTo>
                <a:cubicBezTo>
                  <a:pt x="9528" y="2160"/>
                  <a:pt x="17280" y="6036"/>
                  <a:pt x="17280" y="10800"/>
                </a:cubicBezTo>
                <a:cubicBezTo>
                  <a:pt x="17280" y="15564"/>
                  <a:pt x="9528" y="19440"/>
                  <a:pt x="0" y="19440"/>
                </a:cubicBezTo>
                <a:lnTo>
                  <a:pt x="0" y="21600"/>
                </a:lnTo>
                <a:cubicBezTo>
                  <a:pt x="11910" y="21600"/>
                  <a:pt x="21600" y="16755"/>
                  <a:pt x="21600" y="10800"/>
                </a:cubicBezTo>
                <a:cubicBezTo>
                  <a:pt x="21600" y="4845"/>
                  <a:pt x="11910" y="0"/>
                  <a:pt x="0" y="0"/>
                </a:cubicBezTo>
                <a:close/>
              </a:path>
            </a:pathLst>
          </a:cu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61" name="Полилиния 40"/>
          <p:cNvSpPr/>
          <p:nvPr/>
        </p:nvSpPr>
        <p:spPr>
          <a:xfrm>
            <a:off x="7891978" y="3589091"/>
            <a:ext cx="45001" cy="22501"/>
          </a:xfrm>
          <a:prstGeom prst="rect">
            <a:avLst/>
          </a:pr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62" name="Полилиния 41"/>
          <p:cNvSpPr/>
          <p:nvPr/>
        </p:nvSpPr>
        <p:spPr>
          <a:xfrm>
            <a:off x="8026979" y="3589091"/>
            <a:ext cx="45001" cy="22501"/>
          </a:xfrm>
          <a:prstGeom prst="rect">
            <a:avLst/>
          </a:pr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63" name="Полилиния 42"/>
          <p:cNvSpPr/>
          <p:nvPr/>
        </p:nvSpPr>
        <p:spPr>
          <a:xfrm>
            <a:off x="8161979" y="3589091"/>
            <a:ext cx="45001" cy="22501"/>
          </a:xfrm>
          <a:prstGeom prst="rect">
            <a:avLst/>
          </a:pr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64" name="Полилиния 46"/>
          <p:cNvSpPr/>
          <p:nvPr/>
        </p:nvSpPr>
        <p:spPr>
          <a:xfrm>
            <a:off x="5780999" y="3122093"/>
            <a:ext cx="96001" cy="6210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81" y="3742"/>
                </a:moveTo>
                <a:cubicBezTo>
                  <a:pt x="21570" y="3697"/>
                  <a:pt x="21532" y="3652"/>
                  <a:pt x="21430" y="3609"/>
                </a:cubicBezTo>
                <a:lnTo>
                  <a:pt x="13330" y="270"/>
                </a:lnTo>
                <a:cubicBezTo>
                  <a:pt x="12933" y="108"/>
                  <a:pt x="11926" y="0"/>
                  <a:pt x="10800" y="0"/>
                </a:cubicBezTo>
                <a:cubicBezTo>
                  <a:pt x="9674" y="0"/>
                  <a:pt x="8667" y="108"/>
                  <a:pt x="8270" y="270"/>
                </a:cubicBezTo>
                <a:lnTo>
                  <a:pt x="170" y="3609"/>
                </a:lnTo>
                <a:cubicBezTo>
                  <a:pt x="68" y="3652"/>
                  <a:pt x="27" y="3697"/>
                  <a:pt x="19" y="3742"/>
                </a:cubicBezTo>
                <a:cubicBezTo>
                  <a:pt x="19" y="3747"/>
                  <a:pt x="0" y="3751"/>
                  <a:pt x="0" y="3756"/>
                </a:cubicBezTo>
                <a:lnTo>
                  <a:pt x="0" y="19932"/>
                </a:lnTo>
                <a:cubicBezTo>
                  <a:pt x="0" y="20372"/>
                  <a:pt x="1153" y="20802"/>
                  <a:pt x="3164" y="21112"/>
                </a:cubicBezTo>
                <a:cubicBezTo>
                  <a:pt x="5270" y="21437"/>
                  <a:pt x="8035" y="21600"/>
                  <a:pt x="10800" y="21600"/>
                </a:cubicBezTo>
                <a:cubicBezTo>
                  <a:pt x="13565" y="21600"/>
                  <a:pt x="16330" y="21437"/>
                  <a:pt x="18436" y="21112"/>
                </a:cubicBezTo>
                <a:cubicBezTo>
                  <a:pt x="20447" y="20802"/>
                  <a:pt x="21600" y="20372"/>
                  <a:pt x="21600" y="19932"/>
                </a:cubicBezTo>
                <a:lnTo>
                  <a:pt x="21600" y="3756"/>
                </a:lnTo>
                <a:cubicBezTo>
                  <a:pt x="21600" y="3751"/>
                  <a:pt x="21581" y="3747"/>
                  <a:pt x="21581" y="3742"/>
                </a:cubicBezTo>
                <a:close/>
                <a:moveTo>
                  <a:pt x="10800" y="1606"/>
                </a:moveTo>
                <a:lnTo>
                  <a:pt x="15004" y="3339"/>
                </a:lnTo>
                <a:lnTo>
                  <a:pt x="6596" y="3339"/>
                </a:lnTo>
                <a:lnTo>
                  <a:pt x="10800" y="1606"/>
                </a:lnTo>
                <a:close/>
                <a:moveTo>
                  <a:pt x="16200" y="19932"/>
                </a:moveTo>
                <a:cubicBezTo>
                  <a:pt x="16200" y="20151"/>
                  <a:pt x="15625" y="20367"/>
                  <a:pt x="14618" y="20522"/>
                </a:cubicBezTo>
                <a:cubicBezTo>
                  <a:pt x="12514" y="20847"/>
                  <a:pt x="9086" y="20847"/>
                  <a:pt x="6982" y="20522"/>
                </a:cubicBezTo>
                <a:cubicBezTo>
                  <a:pt x="5975" y="20367"/>
                  <a:pt x="5400" y="20151"/>
                  <a:pt x="5400" y="19932"/>
                </a:cubicBezTo>
                <a:lnTo>
                  <a:pt x="5400" y="18781"/>
                </a:lnTo>
                <a:lnTo>
                  <a:pt x="16200" y="18781"/>
                </a:lnTo>
                <a:lnTo>
                  <a:pt x="16200" y="19932"/>
                </a:lnTo>
                <a:close/>
                <a:moveTo>
                  <a:pt x="16200" y="17946"/>
                </a:moveTo>
                <a:lnTo>
                  <a:pt x="5400" y="17946"/>
                </a:lnTo>
                <a:lnTo>
                  <a:pt x="5400" y="4174"/>
                </a:lnTo>
                <a:lnTo>
                  <a:pt x="16200" y="4174"/>
                </a:lnTo>
                <a:lnTo>
                  <a:pt x="16200" y="17946"/>
                </a:lnTo>
                <a:close/>
              </a:path>
            </a:pathLst>
          </a:cu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65" name="Полилиния 47"/>
          <p:cNvSpPr/>
          <p:nvPr/>
        </p:nvSpPr>
        <p:spPr>
          <a:xfrm>
            <a:off x="5156999" y="3062093"/>
            <a:ext cx="600001" cy="72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68" y="0"/>
                </a:moveTo>
                <a:lnTo>
                  <a:pt x="432" y="0"/>
                </a:lnTo>
                <a:cubicBezTo>
                  <a:pt x="194" y="0"/>
                  <a:pt x="0" y="161"/>
                  <a:pt x="0" y="360"/>
                </a:cubicBezTo>
                <a:lnTo>
                  <a:pt x="0" y="17640"/>
                </a:lnTo>
                <a:cubicBezTo>
                  <a:pt x="0" y="17648"/>
                  <a:pt x="5" y="17655"/>
                  <a:pt x="6" y="17663"/>
                </a:cubicBezTo>
                <a:cubicBezTo>
                  <a:pt x="8" y="17694"/>
                  <a:pt x="15" y="17725"/>
                  <a:pt x="28" y="17755"/>
                </a:cubicBezTo>
                <a:cubicBezTo>
                  <a:pt x="32" y="17767"/>
                  <a:pt x="36" y="17778"/>
                  <a:pt x="42" y="17789"/>
                </a:cubicBezTo>
                <a:cubicBezTo>
                  <a:pt x="64" y="17828"/>
                  <a:pt x="90" y="17864"/>
                  <a:pt x="127" y="17895"/>
                </a:cubicBezTo>
                <a:lnTo>
                  <a:pt x="4447" y="21495"/>
                </a:lnTo>
                <a:cubicBezTo>
                  <a:pt x="4488" y="21529"/>
                  <a:pt x="4536" y="21555"/>
                  <a:pt x="4588" y="21573"/>
                </a:cubicBezTo>
                <a:cubicBezTo>
                  <a:pt x="4640" y="21591"/>
                  <a:pt x="4695" y="21600"/>
                  <a:pt x="4752" y="21600"/>
                </a:cubicBezTo>
                <a:lnTo>
                  <a:pt x="21168" y="21600"/>
                </a:lnTo>
                <a:cubicBezTo>
                  <a:pt x="21406" y="21600"/>
                  <a:pt x="21600" y="21439"/>
                  <a:pt x="21600" y="21240"/>
                </a:cubicBezTo>
                <a:lnTo>
                  <a:pt x="21600" y="360"/>
                </a:lnTo>
                <a:cubicBezTo>
                  <a:pt x="21600" y="161"/>
                  <a:pt x="21406" y="0"/>
                  <a:pt x="21168" y="0"/>
                </a:cubicBezTo>
                <a:close/>
                <a:moveTo>
                  <a:pt x="4320" y="20371"/>
                </a:moveTo>
                <a:lnTo>
                  <a:pt x="1475" y="18000"/>
                </a:lnTo>
                <a:lnTo>
                  <a:pt x="4320" y="18000"/>
                </a:lnTo>
                <a:lnTo>
                  <a:pt x="4320" y="20371"/>
                </a:lnTo>
                <a:close/>
                <a:moveTo>
                  <a:pt x="20736" y="20880"/>
                </a:moveTo>
                <a:lnTo>
                  <a:pt x="5184" y="20880"/>
                </a:lnTo>
                <a:lnTo>
                  <a:pt x="5184" y="17640"/>
                </a:lnTo>
                <a:cubicBezTo>
                  <a:pt x="5184" y="17441"/>
                  <a:pt x="4990" y="17280"/>
                  <a:pt x="4752" y="17280"/>
                </a:cubicBezTo>
                <a:lnTo>
                  <a:pt x="864" y="17280"/>
                </a:lnTo>
                <a:lnTo>
                  <a:pt x="864" y="720"/>
                </a:lnTo>
                <a:lnTo>
                  <a:pt x="20736" y="720"/>
                </a:lnTo>
                <a:lnTo>
                  <a:pt x="20736" y="20880"/>
                </a:lnTo>
                <a:close/>
              </a:path>
            </a:pathLst>
          </a:cu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66" name="Полилиния 48"/>
          <p:cNvSpPr/>
          <p:nvPr/>
        </p:nvSpPr>
        <p:spPr>
          <a:xfrm>
            <a:off x="5205000" y="3110093"/>
            <a:ext cx="504001" cy="624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914" y="4154"/>
                </a:moveTo>
                <a:lnTo>
                  <a:pt x="21086" y="4154"/>
                </a:lnTo>
                <a:cubicBezTo>
                  <a:pt x="21370" y="4154"/>
                  <a:pt x="21600" y="3968"/>
                  <a:pt x="21600" y="3738"/>
                </a:cubicBezTo>
                <a:lnTo>
                  <a:pt x="21600" y="415"/>
                </a:lnTo>
                <a:cubicBezTo>
                  <a:pt x="21600" y="186"/>
                  <a:pt x="21370" y="0"/>
                  <a:pt x="21086" y="0"/>
                </a:cubicBezTo>
                <a:lnTo>
                  <a:pt x="14914" y="0"/>
                </a:lnTo>
                <a:cubicBezTo>
                  <a:pt x="14630" y="0"/>
                  <a:pt x="14400" y="186"/>
                  <a:pt x="14400" y="415"/>
                </a:cubicBezTo>
                <a:lnTo>
                  <a:pt x="14400" y="1662"/>
                </a:lnTo>
                <a:lnTo>
                  <a:pt x="11829" y="1662"/>
                </a:lnTo>
                <a:cubicBezTo>
                  <a:pt x="11545" y="1662"/>
                  <a:pt x="11314" y="1847"/>
                  <a:pt x="11314" y="2077"/>
                </a:cubicBezTo>
                <a:lnTo>
                  <a:pt x="11314" y="7062"/>
                </a:lnTo>
                <a:lnTo>
                  <a:pt x="9257" y="7062"/>
                </a:lnTo>
                <a:lnTo>
                  <a:pt x="9257" y="5815"/>
                </a:lnTo>
                <a:cubicBezTo>
                  <a:pt x="9257" y="5586"/>
                  <a:pt x="9027" y="5400"/>
                  <a:pt x="8743" y="5400"/>
                </a:cubicBezTo>
                <a:lnTo>
                  <a:pt x="514" y="5400"/>
                </a:lnTo>
                <a:cubicBezTo>
                  <a:pt x="230" y="5400"/>
                  <a:pt x="0" y="5586"/>
                  <a:pt x="0" y="5815"/>
                </a:cubicBezTo>
                <a:lnTo>
                  <a:pt x="0" y="15785"/>
                </a:lnTo>
                <a:cubicBezTo>
                  <a:pt x="0" y="16014"/>
                  <a:pt x="230" y="16200"/>
                  <a:pt x="514" y="16200"/>
                </a:cubicBezTo>
                <a:lnTo>
                  <a:pt x="8743" y="16200"/>
                </a:lnTo>
                <a:cubicBezTo>
                  <a:pt x="9027" y="16200"/>
                  <a:pt x="9257" y="16014"/>
                  <a:pt x="9257" y="15785"/>
                </a:cubicBezTo>
                <a:lnTo>
                  <a:pt x="9257" y="14538"/>
                </a:lnTo>
                <a:lnTo>
                  <a:pt x="11314" y="14538"/>
                </a:lnTo>
                <a:lnTo>
                  <a:pt x="11314" y="19523"/>
                </a:lnTo>
                <a:cubicBezTo>
                  <a:pt x="11314" y="19753"/>
                  <a:pt x="11545" y="19938"/>
                  <a:pt x="11829" y="19938"/>
                </a:cubicBezTo>
                <a:lnTo>
                  <a:pt x="14400" y="19938"/>
                </a:lnTo>
                <a:lnTo>
                  <a:pt x="14400" y="21185"/>
                </a:lnTo>
                <a:cubicBezTo>
                  <a:pt x="14400" y="21414"/>
                  <a:pt x="14630" y="21600"/>
                  <a:pt x="14914" y="21600"/>
                </a:cubicBezTo>
                <a:lnTo>
                  <a:pt x="21086" y="21600"/>
                </a:lnTo>
                <a:cubicBezTo>
                  <a:pt x="21370" y="21600"/>
                  <a:pt x="21600" y="21414"/>
                  <a:pt x="21600" y="21185"/>
                </a:cubicBezTo>
                <a:lnTo>
                  <a:pt x="21600" y="17862"/>
                </a:lnTo>
                <a:cubicBezTo>
                  <a:pt x="21600" y="17632"/>
                  <a:pt x="21370" y="17446"/>
                  <a:pt x="21086" y="17446"/>
                </a:cubicBezTo>
                <a:lnTo>
                  <a:pt x="14914" y="17446"/>
                </a:lnTo>
                <a:cubicBezTo>
                  <a:pt x="14630" y="17446"/>
                  <a:pt x="14400" y="17632"/>
                  <a:pt x="14400" y="17862"/>
                </a:cubicBezTo>
                <a:lnTo>
                  <a:pt x="14400" y="19108"/>
                </a:lnTo>
                <a:lnTo>
                  <a:pt x="12343" y="19108"/>
                </a:lnTo>
                <a:lnTo>
                  <a:pt x="12343" y="11215"/>
                </a:lnTo>
                <a:lnTo>
                  <a:pt x="14400" y="11215"/>
                </a:lnTo>
                <a:lnTo>
                  <a:pt x="14400" y="12462"/>
                </a:lnTo>
                <a:cubicBezTo>
                  <a:pt x="14400" y="12691"/>
                  <a:pt x="14630" y="12877"/>
                  <a:pt x="14914" y="12877"/>
                </a:cubicBezTo>
                <a:lnTo>
                  <a:pt x="21086" y="12877"/>
                </a:lnTo>
                <a:cubicBezTo>
                  <a:pt x="21370" y="12877"/>
                  <a:pt x="21600" y="12691"/>
                  <a:pt x="21600" y="12462"/>
                </a:cubicBezTo>
                <a:lnTo>
                  <a:pt x="21600" y="9138"/>
                </a:lnTo>
                <a:cubicBezTo>
                  <a:pt x="21600" y="8909"/>
                  <a:pt x="21370" y="8723"/>
                  <a:pt x="21086" y="8723"/>
                </a:cubicBezTo>
                <a:lnTo>
                  <a:pt x="14914" y="8723"/>
                </a:lnTo>
                <a:cubicBezTo>
                  <a:pt x="14630" y="8723"/>
                  <a:pt x="14400" y="8909"/>
                  <a:pt x="14400" y="9138"/>
                </a:cubicBezTo>
                <a:lnTo>
                  <a:pt x="14400" y="10385"/>
                </a:lnTo>
                <a:lnTo>
                  <a:pt x="12343" y="10385"/>
                </a:lnTo>
                <a:lnTo>
                  <a:pt x="12343" y="2492"/>
                </a:lnTo>
                <a:lnTo>
                  <a:pt x="14400" y="2492"/>
                </a:lnTo>
                <a:lnTo>
                  <a:pt x="14400" y="3738"/>
                </a:lnTo>
                <a:cubicBezTo>
                  <a:pt x="14400" y="3968"/>
                  <a:pt x="14630" y="4154"/>
                  <a:pt x="14914" y="4154"/>
                </a:cubicBezTo>
                <a:close/>
                <a:moveTo>
                  <a:pt x="15429" y="831"/>
                </a:moveTo>
                <a:lnTo>
                  <a:pt x="20571" y="831"/>
                </a:lnTo>
                <a:lnTo>
                  <a:pt x="20571" y="3323"/>
                </a:lnTo>
                <a:lnTo>
                  <a:pt x="15429" y="3323"/>
                </a:lnTo>
                <a:lnTo>
                  <a:pt x="15429" y="831"/>
                </a:lnTo>
                <a:close/>
                <a:moveTo>
                  <a:pt x="8229" y="15369"/>
                </a:moveTo>
                <a:lnTo>
                  <a:pt x="1029" y="15369"/>
                </a:lnTo>
                <a:lnTo>
                  <a:pt x="1029" y="12877"/>
                </a:lnTo>
                <a:lnTo>
                  <a:pt x="8229" y="12877"/>
                </a:lnTo>
                <a:lnTo>
                  <a:pt x="8229" y="15369"/>
                </a:lnTo>
                <a:close/>
                <a:moveTo>
                  <a:pt x="8229" y="12046"/>
                </a:moveTo>
                <a:lnTo>
                  <a:pt x="1029" y="12046"/>
                </a:lnTo>
                <a:lnTo>
                  <a:pt x="1029" y="9554"/>
                </a:lnTo>
                <a:lnTo>
                  <a:pt x="8229" y="9554"/>
                </a:lnTo>
                <a:lnTo>
                  <a:pt x="8229" y="12046"/>
                </a:lnTo>
                <a:close/>
                <a:moveTo>
                  <a:pt x="8229" y="8723"/>
                </a:moveTo>
                <a:lnTo>
                  <a:pt x="1029" y="8723"/>
                </a:lnTo>
                <a:lnTo>
                  <a:pt x="1029" y="6231"/>
                </a:lnTo>
                <a:lnTo>
                  <a:pt x="8229" y="6231"/>
                </a:lnTo>
                <a:lnTo>
                  <a:pt x="8229" y="8723"/>
                </a:lnTo>
                <a:close/>
                <a:moveTo>
                  <a:pt x="11314" y="13708"/>
                </a:moveTo>
                <a:lnTo>
                  <a:pt x="9257" y="13708"/>
                </a:lnTo>
                <a:lnTo>
                  <a:pt x="9257" y="11215"/>
                </a:lnTo>
                <a:lnTo>
                  <a:pt x="11314" y="11215"/>
                </a:lnTo>
                <a:lnTo>
                  <a:pt x="11314" y="13708"/>
                </a:lnTo>
                <a:close/>
                <a:moveTo>
                  <a:pt x="11314" y="10385"/>
                </a:moveTo>
                <a:lnTo>
                  <a:pt x="9257" y="10385"/>
                </a:lnTo>
                <a:lnTo>
                  <a:pt x="9257" y="7892"/>
                </a:lnTo>
                <a:lnTo>
                  <a:pt x="11314" y="7892"/>
                </a:lnTo>
                <a:lnTo>
                  <a:pt x="11314" y="10385"/>
                </a:lnTo>
                <a:close/>
                <a:moveTo>
                  <a:pt x="15429" y="18277"/>
                </a:moveTo>
                <a:lnTo>
                  <a:pt x="20571" y="18277"/>
                </a:lnTo>
                <a:lnTo>
                  <a:pt x="20571" y="20769"/>
                </a:lnTo>
                <a:lnTo>
                  <a:pt x="15429" y="20769"/>
                </a:lnTo>
                <a:lnTo>
                  <a:pt x="15429" y="18277"/>
                </a:lnTo>
                <a:close/>
                <a:moveTo>
                  <a:pt x="15429" y="9554"/>
                </a:moveTo>
                <a:lnTo>
                  <a:pt x="20571" y="9554"/>
                </a:lnTo>
                <a:lnTo>
                  <a:pt x="20571" y="12046"/>
                </a:lnTo>
                <a:lnTo>
                  <a:pt x="15429" y="12046"/>
                </a:lnTo>
                <a:lnTo>
                  <a:pt x="15429" y="9554"/>
                </a:lnTo>
                <a:close/>
              </a:path>
            </a:pathLst>
          </a:cu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67" name="Полилиния 49"/>
          <p:cNvSpPr/>
          <p:nvPr/>
        </p:nvSpPr>
        <p:spPr>
          <a:xfrm>
            <a:off x="5252999" y="3314093"/>
            <a:ext cx="72001" cy="24001"/>
          </a:xfrm>
          <a:prstGeom prst="rect">
            <a:avLst/>
          </a:pr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68" name="Полилиния 50"/>
          <p:cNvSpPr/>
          <p:nvPr/>
        </p:nvSpPr>
        <p:spPr>
          <a:xfrm>
            <a:off x="5348999" y="3314093"/>
            <a:ext cx="24001" cy="24001"/>
          </a:xfrm>
          <a:prstGeom prst="rect">
            <a:avLst/>
          </a:pr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69" name="Полилиния 51"/>
          <p:cNvSpPr/>
          <p:nvPr/>
        </p:nvSpPr>
        <p:spPr>
          <a:xfrm>
            <a:off x="5252999" y="3410093"/>
            <a:ext cx="72001" cy="24001"/>
          </a:xfrm>
          <a:prstGeom prst="rect">
            <a:avLst/>
          </a:pr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70" name="Полилиния 52"/>
          <p:cNvSpPr/>
          <p:nvPr/>
        </p:nvSpPr>
        <p:spPr>
          <a:xfrm>
            <a:off x="5348999" y="3410093"/>
            <a:ext cx="24001" cy="24001"/>
          </a:xfrm>
          <a:prstGeom prst="rect">
            <a:avLst/>
          </a:pr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71" name="Полилиния 53"/>
          <p:cNvSpPr/>
          <p:nvPr/>
        </p:nvSpPr>
        <p:spPr>
          <a:xfrm>
            <a:off x="5252999" y="3506093"/>
            <a:ext cx="72001" cy="24001"/>
          </a:xfrm>
          <a:prstGeom prst="rect">
            <a:avLst/>
          </a:pr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72" name="Полилиния 54"/>
          <p:cNvSpPr/>
          <p:nvPr/>
        </p:nvSpPr>
        <p:spPr>
          <a:xfrm>
            <a:off x="5348999" y="3506093"/>
            <a:ext cx="24001" cy="24001"/>
          </a:xfrm>
          <a:prstGeom prst="rect">
            <a:avLst/>
          </a:pr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73" name="Полилиния 55"/>
          <p:cNvSpPr/>
          <p:nvPr/>
        </p:nvSpPr>
        <p:spPr>
          <a:xfrm>
            <a:off x="5588999" y="3158093"/>
            <a:ext cx="24001" cy="24001"/>
          </a:xfrm>
          <a:prstGeom prst="rect">
            <a:avLst/>
          </a:pr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74" name="Полилиния 56"/>
          <p:cNvSpPr/>
          <p:nvPr/>
        </p:nvSpPr>
        <p:spPr>
          <a:xfrm>
            <a:off x="5637000" y="3158093"/>
            <a:ext cx="24001" cy="24001"/>
          </a:xfrm>
          <a:prstGeom prst="rect">
            <a:avLst/>
          </a:pr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75" name="Полилиния 57"/>
          <p:cNvSpPr/>
          <p:nvPr/>
        </p:nvSpPr>
        <p:spPr>
          <a:xfrm>
            <a:off x="5588999" y="3410093"/>
            <a:ext cx="24001" cy="24001"/>
          </a:xfrm>
          <a:prstGeom prst="rect">
            <a:avLst/>
          </a:pr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76" name="Полилиния 58"/>
          <p:cNvSpPr/>
          <p:nvPr/>
        </p:nvSpPr>
        <p:spPr>
          <a:xfrm>
            <a:off x="5637000" y="3410093"/>
            <a:ext cx="24001" cy="24001"/>
          </a:xfrm>
          <a:prstGeom prst="rect">
            <a:avLst/>
          </a:pr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77" name="Полилиния 59"/>
          <p:cNvSpPr/>
          <p:nvPr/>
        </p:nvSpPr>
        <p:spPr>
          <a:xfrm>
            <a:off x="5588999" y="3662093"/>
            <a:ext cx="24001" cy="24001"/>
          </a:xfrm>
          <a:prstGeom prst="rect">
            <a:avLst/>
          </a:pr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78" name="Полилиния 60"/>
          <p:cNvSpPr/>
          <p:nvPr/>
        </p:nvSpPr>
        <p:spPr>
          <a:xfrm>
            <a:off x="5637000" y="3662093"/>
            <a:ext cx="24001" cy="24001"/>
          </a:xfrm>
          <a:prstGeom prst="rect">
            <a:avLst/>
          </a:pr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79" name="Прямоугольник 61"/>
          <p:cNvSpPr txBox="1"/>
          <p:nvPr/>
        </p:nvSpPr>
        <p:spPr>
          <a:xfrm>
            <a:off x="2053098" y="3997411"/>
            <a:ext cx="2072818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r>
              <a:t>Распознавание текста и структуры документа</a:t>
            </a:r>
          </a:p>
        </p:txBody>
      </p:sp>
      <p:sp>
        <p:nvSpPr>
          <p:cNvPr id="480" name="Прямоугольник 62"/>
          <p:cNvSpPr txBox="1"/>
          <p:nvPr/>
        </p:nvSpPr>
        <p:spPr>
          <a:xfrm>
            <a:off x="7251671" y="3997411"/>
            <a:ext cx="1730613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r>
              <a:t>Извлечение сущностей</a:t>
            </a:r>
          </a:p>
        </p:txBody>
      </p:sp>
      <p:sp>
        <p:nvSpPr>
          <p:cNvPr id="481" name="Прямоугольник 63"/>
          <p:cNvSpPr txBox="1"/>
          <p:nvPr/>
        </p:nvSpPr>
        <p:spPr>
          <a:xfrm>
            <a:off x="9821666" y="3997411"/>
            <a:ext cx="2223014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r>
              <a:t>Структурированные данные</a:t>
            </a:r>
          </a:p>
        </p:txBody>
      </p:sp>
      <p:sp>
        <p:nvSpPr>
          <p:cNvPr id="482" name="Прямая со стрелкой 64"/>
          <p:cNvSpPr/>
          <p:nvPr/>
        </p:nvSpPr>
        <p:spPr>
          <a:xfrm>
            <a:off x="1714981" y="3386590"/>
            <a:ext cx="793139" cy="1"/>
          </a:xfrm>
          <a:prstGeom prst="line">
            <a:avLst/>
          </a:prstGeom>
          <a:ln w="25400">
            <a:solidFill>
              <a:srgbClr val="56B038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3" name="Прямая со стрелкой 66"/>
          <p:cNvSpPr/>
          <p:nvPr/>
        </p:nvSpPr>
        <p:spPr>
          <a:xfrm>
            <a:off x="3699002" y="3422093"/>
            <a:ext cx="1237977" cy="1"/>
          </a:xfrm>
          <a:prstGeom prst="line">
            <a:avLst/>
          </a:prstGeom>
          <a:ln w="25400">
            <a:solidFill>
              <a:srgbClr val="56B038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4" name="Полилиния 16"/>
          <p:cNvSpPr/>
          <p:nvPr/>
        </p:nvSpPr>
        <p:spPr>
          <a:xfrm>
            <a:off x="528503" y="3062744"/>
            <a:ext cx="720001" cy="712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3" h="21600" extrusionOk="0">
                <a:moveTo>
                  <a:pt x="21356" y="2647"/>
                </a:moveTo>
                <a:cubicBezTo>
                  <a:pt x="21343" y="2635"/>
                  <a:pt x="18814" y="191"/>
                  <a:pt x="18814" y="191"/>
                </a:cubicBezTo>
                <a:cubicBezTo>
                  <a:pt x="18717" y="97"/>
                  <a:pt x="18617" y="0"/>
                  <a:pt x="18430" y="0"/>
                </a:cubicBezTo>
                <a:lnTo>
                  <a:pt x="8247" y="0"/>
                </a:lnTo>
                <a:cubicBezTo>
                  <a:pt x="7950" y="0"/>
                  <a:pt x="7708" y="245"/>
                  <a:pt x="7708" y="546"/>
                </a:cubicBezTo>
                <a:lnTo>
                  <a:pt x="7708" y="2224"/>
                </a:lnTo>
                <a:lnTo>
                  <a:pt x="4119" y="2847"/>
                </a:lnTo>
                <a:cubicBezTo>
                  <a:pt x="3831" y="2898"/>
                  <a:pt x="3638" y="3177"/>
                  <a:pt x="3688" y="3468"/>
                </a:cubicBezTo>
                <a:lnTo>
                  <a:pt x="3870" y="4544"/>
                </a:lnTo>
                <a:cubicBezTo>
                  <a:pt x="2703" y="4942"/>
                  <a:pt x="1506" y="5352"/>
                  <a:pt x="350" y="5773"/>
                </a:cubicBezTo>
                <a:cubicBezTo>
                  <a:pt x="76" y="5874"/>
                  <a:pt x="-67" y="6181"/>
                  <a:pt x="30" y="6460"/>
                </a:cubicBezTo>
                <a:lnTo>
                  <a:pt x="2330" y="12936"/>
                </a:lnTo>
                <a:cubicBezTo>
                  <a:pt x="2377" y="13066"/>
                  <a:pt x="2498" y="13148"/>
                  <a:pt x="2627" y="13148"/>
                </a:cubicBezTo>
                <a:cubicBezTo>
                  <a:pt x="2663" y="13148"/>
                  <a:pt x="2699" y="13141"/>
                  <a:pt x="2734" y="13129"/>
                </a:cubicBezTo>
                <a:cubicBezTo>
                  <a:pt x="2898" y="13069"/>
                  <a:pt x="2983" y="12886"/>
                  <a:pt x="2924" y="12720"/>
                </a:cubicBezTo>
                <a:lnTo>
                  <a:pt x="658" y="6339"/>
                </a:lnTo>
                <a:cubicBezTo>
                  <a:pt x="1747" y="5944"/>
                  <a:pt x="2875" y="5558"/>
                  <a:pt x="3978" y="5182"/>
                </a:cubicBezTo>
                <a:lnTo>
                  <a:pt x="5062" y="11582"/>
                </a:lnTo>
                <a:lnTo>
                  <a:pt x="6309" y="18954"/>
                </a:lnTo>
                <a:cubicBezTo>
                  <a:pt x="6354" y="19214"/>
                  <a:pt x="6580" y="19399"/>
                  <a:pt x="6835" y="19399"/>
                </a:cubicBezTo>
                <a:cubicBezTo>
                  <a:pt x="6863" y="19399"/>
                  <a:pt x="6893" y="19397"/>
                  <a:pt x="6922" y="19392"/>
                </a:cubicBezTo>
                <a:lnTo>
                  <a:pt x="10300" y="18805"/>
                </a:lnTo>
                <a:lnTo>
                  <a:pt x="12939" y="18347"/>
                </a:lnTo>
                <a:lnTo>
                  <a:pt x="8970" y="19792"/>
                </a:lnTo>
                <a:lnTo>
                  <a:pt x="5839" y="20932"/>
                </a:lnTo>
                <a:lnTo>
                  <a:pt x="3408" y="14082"/>
                </a:lnTo>
                <a:cubicBezTo>
                  <a:pt x="3349" y="13916"/>
                  <a:pt x="3168" y="13830"/>
                  <a:pt x="3004" y="13890"/>
                </a:cubicBezTo>
                <a:cubicBezTo>
                  <a:pt x="2840" y="13949"/>
                  <a:pt x="2755" y="14132"/>
                  <a:pt x="2814" y="14298"/>
                </a:cubicBezTo>
                <a:lnTo>
                  <a:pt x="5280" y="21246"/>
                </a:lnTo>
                <a:cubicBezTo>
                  <a:pt x="5359" y="21464"/>
                  <a:pt x="5563" y="21600"/>
                  <a:pt x="5779" y="21600"/>
                </a:cubicBezTo>
                <a:cubicBezTo>
                  <a:pt x="5839" y="21600"/>
                  <a:pt x="5899" y="21590"/>
                  <a:pt x="5958" y="21568"/>
                </a:cubicBezTo>
                <a:lnTo>
                  <a:pt x="9183" y="20393"/>
                </a:lnTo>
                <a:lnTo>
                  <a:pt x="16505" y="17728"/>
                </a:lnTo>
                <a:lnTo>
                  <a:pt x="17904" y="17485"/>
                </a:lnTo>
                <a:lnTo>
                  <a:pt x="20994" y="17485"/>
                </a:lnTo>
                <a:cubicBezTo>
                  <a:pt x="21291" y="17485"/>
                  <a:pt x="21533" y="17239"/>
                  <a:pt x="21533" y="16937"/>
                </a:cubicBezTo>
                <a:lnTo>
                  <a:pt x="21533" y="3007"/>
                </a:lnTo>
                <a:cubicBezTo>
                  <a:pt x="21533" y="2816"/>
                  <a:pt x="21431" y="2718"/>
                  <a:pt x="21356" y="2647"/>
                </a:cubicBezTo>
                <a:close/>
                <a:moveTo>
                  <a:pt x="20520" y="2722"/>
                </a:moveTo>
                <a:lnTo>
                  <a:pt x="18942" y="2722"/>
                </a:lnTo>
                <a:lnTo>
                  <a:pt x="18903" y="2723"/>
                </a:lnTo>
                <a:cubicBezTo>
                  <a:pt x="18827" y="2723"/>
                  <a:pt x="18650" y="2724"/>
                  <a:pt x="18605" y="2679"/>
                </a:cubicBezTo>
                <a:cubicBezTo>
                  <a:pt x="18595" y="2669"/>
                  <a:pt x="18583" y="2634"/>
                  <a:pt x="18583" y="2569"/>
                </a:cubicBezTo>
                <a:lnTo>
                  <a:pt x="18579" y="847"/>
                </a:lnTo>
                <a:close/>
                <a:moveTo>
                  <a:pt x="20902" y="16846"/>
                </a:moveTo>
                <a:lnTo>
                  <a:pt x="8339" y="16846"/>
                </a:lnTo>
                <a:lnTo>
                  <a:pt x="8339" y="10619"/>
                </a:lnTo>
                <a:cubicBezTo>
                  <a:pt x="8339" y="10442"/>
                  <a:pt x="8198" y="10299"/>
                  <a:pt x="8023" y="10299"/>
                </a:cubicBezTo>
                <a:cubicBezTo>
                  <a:pt x="7849" y="10299"/>
                  <a:pt x="7708" y="10442"/>
                  <a:pt x="7708" y="10619"/>
                </a:cubicBezTo>
                <a:lnTo>
                  <a:pt x="7708" y="16937"/>
                </a:lnTo>
                <a:cubicBezTo>
                  <a:pt x="7708" y="17239"/>
                  <a:pt x="7950" y="17485"/>
                  <a:pt x="8247" y="17485"/>
                </a:cubicBezTo>
                <a:lnTo>
                  <a:pt x="14170" y="17485"/>
                </a:lnTo>
                <a:lnTo>
                  <a:pt x="10193" y="18175"/>
                </a:lnTo>
                <a:lnTo>
                  <a:pt x="6914" y="18745"/>
                </a:lnTo>
                <a:lnTo>
                  <a:pt x="5684" y="11474"/>
                </a:lnTo>
                <a:lnTo>
                  <a:pt x="4326" y="3460"/>
                </a:lnTo>
                <a:lnTo>
                  <a:pt x="7708" y="2873"/>
                </a:lnTo>
                <a:lnTo>
                  <a:pt x="7708" y="9136"/>
                </a:lnTo>
                <a:cubicBezTo>
                  <a:pt x="7708" y="9312"/>
                  <a:pt x="7849" y="9455"/>
                  <a:pt x="8023" y="9455"/>
                </a:cubicBezTo>
                <a:cubicBezTo>
                  <a:pt x="8198" y="9455"/>
                  <a:pt x="8339" y="9312"/>
                  <a:pt x="8339" y="9136"/>
                </a:cubicBezTo>
                <a:lnTo>
                  <a:pt x="8339" y="639"/>
                </a:lnTo>
                <a:lnTo>
                  <a:pt x="17948" y="639"/>
                </a:lnTo>
                <a:lnTo>
                  <a:pt x="17952" y="2570"/>
                </a:lnTo>
                <a:cubicBezTo>
                  <a:pt x="17952" y="2804"/>
                  <a:pt x="18022" y="2993"/>
                  <a:pt x="18161" y="3133"/>
                </a:cubicBezTo>
                <a:cubicBezTo>
                  <a:pt x="18374" y="3347"/>
                  <a:pt x="18675" y="3362"/>
                  <a:pt x="18862" y="3362"/>
                </a:cubicBezTo>
                <a:cubicBezTo>
                  <a:pt x="18878" y="3362"/>
                  <a:pt x="18893" y="3362"/>
                  <a:pt x="18907" y="3362"/>
                </a:cubicBezTo>
                <a:lnTo>
                  <a:pt x="20902" y="3361"/>
                </a:lnTo>
                <a:close/>
              </a:path>
            </a:pathLst>
          </a:cu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85" name="Полилиния 17"/>
          <p:cNvSpPr/>
          <p:nvPr/>
        </p:nvSpPr>
        <p:spPr>
          <a:xfrm>
            <a:off x="858170" y="3215963"/>
            <a:ext cx="322647" cy="21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16764"/>
                  <a:pt x="316" y="21600"/>
                  <a:pt x="706" y="21600"/>
                </a:cubicBezTo>
                <a:lnTo>
                  <a:pt x="20894" y="21600"/>
                </a:lnTo>
                <a:cubicBezTo>
                  <a:pt x="21284" y="21600"/>
                  <a:pt x="21600" y="16764"/>
                  <a:pt x="21600" y="10800"/>
                </a:cubicBezTo>
                <a:cubicBezTo>
                  <a:pt x="21600" y="4836"/>
                  <a:pt x="21284" y="0"/>
                  <a:pt x="20894" y="0"/>
                </a:cubicBezTo>
                <a:lnTo>
                  <a:pt x="706" y="0"/>
                </a:lnTo>
                <a:cubicBezTo>
                  <a:pt x="316" y="0"/>
                  <a:pt x="0" y="4836"/>
                  <a:pt x="0" y="10800"/>
                </a:cubicBezTo>
                <a:close/>
              </a:path>
            </a:pathLst>
          </a:cu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86" name="Полилиния 18"/>
          <p:cNvSpPr/>
          <p:nvPr/>
        </p:nvSpPr>
        <p:spPr>
          <a:xfrm>
            <a:off x="858170" y="3290892"/>
            <a:ext cx="322647" cy="21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94" y="0"/>
                </a:moveTo>
                <a:lnTo>
                  <a:pt x="706" y="0"/>
                </a:lnTo>
                <a:cubicBezTo>
                  <a:pt x="316" y="0"/>
                  <a:pt x="0" y="4836"/>
                  <a:pt x="0" y="10800"/>
                </a:cubicBezTo>
                <a:cubicBezTo>
                  <a:pt x="0" y="16764"/>
                  <a:pt x="316" y="21600"/>
                  <a:pt x="706" y="21600"/>
                </a:cubicBezTo>
                <a:lnTo>
                  <a:pt x="20894" y="21600"/>
                </a:lnTo>
                <a:cubicBezTo>
                  <a:pt x="21284" y="21600"/>
                  <a:pt x="21600" y="16764"/>
                  <a:pt x="21600" y="10800"/>
                </a:cubicBezTo>
                <a:cubicBezTo>
                  <a:pt x="21600" y="4836"/>
                  <a:pt x="21284" y="0"/>
                  <a:pt x="20894" y="0"/>
                </a:cubicBezTo>
                <a:close/>
              </a:path>
            </a:pathLst>
          </a:cu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87" name="Полилиния 19"/>
          <p:cNvSpPr/>
          <p:nvPr/>
        </p:nvSpPr>
        <p:spPr>
          <a:xfrm>
            <a:off x="858170" y="3365820"/>
            <a:ext cx="322647" cy="21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94" y="0"/>
                </a:moveTo>
                <a:lnTo>
                  <a:pt x="706" y="0"/>
                </a:lnTo>
                <a:cubicBezTo>
                  <a:pt x="316" y="0"/>
                  <a:pt x="0" y="4836"/>
                  <a:pt x="0" y="10800"/>
                </a:cubicBezTo>
                <a:cubicBezTo>
                  <a:pt x="0" y="16764"/>
                  <a:pt x="316" y="21600"/>
                  <a:pt x="706" y="21600"/>
                </a:cubicBezTo>
                <a:lnTo>
                  <a:pt x="20894" y="21600"/>
                </a:lnTo>
                <a:cubicBezTo>
                  <a:pt x="21284" y="21600"/>
                  <a:pt x="21600" y="16764"/>
                  <a:pt x="21600" y="10800"/>
                </a:cubicBezTo>
                <a:cubicBezTo>
                  <a:pt x="21600" y="4836"/>
                  <a:pt x="21284" y="0"/>
                  <a:pt x="20894" y="0"/>
                </a:cubicBezTo>
                <a:close/>
              </a:path>
            </a:pathLst>
          </a:cu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88" name="Полилиния 20"/>
          <p:cNvSpPr/>
          <p:nvPr/>
        </p:nvSpPr>
        <p:spPr>
          <a:xfrm>
            <a:off x="858170" y="3440748"/>
            <a:ext cx="322647" cy="21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94" y="0"/>
                </a:moveTo>
                <a:lnTo>
                  <a:pt x="706" y="0"/>
                </a:lnTo>
                <a:cubicBezTo>
                  <a:pt x="316" y="0"/>
                  <a:pt x="0" y="4836"/>
                  <a:pt x="0" y="10800"/>
                </a:cubicBezTo>
                <a:cubicBezTo>
                  <a:pt x="0" y="16764"/>
                  <a:pt x="316" y="21600"/>
                  <a:pt x="706" y="21600"/>
                </a:cubicBezTo>
                <a:lnTo>
                  <a:pt x="20894" y="21600"/>
                </a:lnTo>
                <a:cubicBezTo>
                  <a:pt x="21284" y="21600"/>
                  <a:pt x="21600" y="16764"/>
                  <a:pt x="21600" y="10800"/>
                </a:cubicBezTo>
                <a:cubicBezTo>
                  <a:pt x="21600" y="4836"/>
                  <a:pt x="21284" y="0"/>
                  <a:pt x="20894" y="0"/>
                </a:cubicBezTo>
                <a:close/>
              </a:path>
            </a:pathLst>
          </a:cu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89" name="Полилиния 21"/>
          <p:cNvSpPr/>
          <p:nvPr/>
        </p:nvSpPr>
        <p:spPr>
          <a:xfrm>
            <a:off x="858170" y="3515679"/>
            <a:ext cx="322647" cy="21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94" y="0"/>
                </a:moveTo>
                <a:lnTo>
                  <a:pt x="706" y="0"/>
                </a:lnTo>
                <a:cubicBezTo>
                  <a:pt x="316" y="0"/>
                  <a:pt x="0" y="4836"/>
                  <a:pt x="0" y="10800"/>
                </a:cubicBezTo>
                <a:cubicBezTo>
                  <a:pt x="0" y="16764"/>
                  <a:pt x="316" y="21600"/>
                  <a:pt x="706" y="21600"/>
                </a:cubicBezTo>
                <a:lnTo>
                  <a:pt x="20894" y="21600"/>
                </a:lnTo>
                <a:cubicBezTo>
                  <a:pt x="21284" y="21600"/>
                  <a:pt x="21600" y="16764"/>
                  <a:pt x="21600" y="10800"/>
                </a:cubicBezTo>
                <a:cubicBezTo>
                  <a:pt x="21600" y="4836"/>
                  <a:pt x="21284" y="0"/>
                  <a:pt x="20894" y="0"/>
                </a:cubicBezTo>
                <a:close/>
              </a:path>
            </a:pathLst>
          </a:cu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0" name="TextBox 73"/>
          <p:cNvSpPr txBox="1"/>
          <p:nvPr/>
        </p:nvSpPr>
        <p:spPr>
          <a:xfrm>
            <a:off x="203976" y="3997411"/>
            <a:ext cx="1524870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600"/>
            </a:pPr>
            <a:r>
              <a:t>Документы</a:t>
            </a:r>
          </a:p>
          <a:p>
            <a:pPr algn="ctr">
              <a:defRPr sz="1600"/>
            </a:pPr>
            <a:r>
              <a:t>(PDF)</a:t>
            </a:r>
          </a:p>
        </p:txBody>
      </p:sp>
      <p:sp>
        <p:nvSpPr>
          <p:cNvPr id="491" name="Прямоугольник 61"/>
          <p:cNvSpPr txBox="1"/>
          <p:nvPr/>
        </p:nvSpPr>
        <p:spPr>
          <a:xfrm>
            <a:off x="4723694" y="3997411"/>
            <a:ext cx="1730613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r>
              <a:t>Классификация</a:t>
            </a:r>
          </a:p>
        </p:txBody>
      </p:sp>
      <p:sp>
        <p:nvSpPr>
          <p:cNvPr id="492" name="Прямая со стрелкой 66"/>
          <p:cNvSpPr/>
          <p:nvPr/>
        </p:nvSpPr>
        <p:spPr>
          <a:xfrm>
            <a:off x="6159500" y="3406342"/>
            <a:ext cx="1237977" cy="1"/>
          </a:xfrm>
          <a:prstGeom prst="line">
            <a:avLst/>
          </a:prstGeom>
          <a:ln w="25400">
            <a:solidFill>
              <a:srgbClr val="56B038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93" name="Прямая со стрелкой 66"/>
          <p:cNvSpPr/>
          <p:nvPr/>
        </p:nvSpPr>
        <p:spPr>
          <a:xfrm>
            <a:off x="8803172" y="3387064"/>
            <a:ext cx="1237978" cy="1"/>
          </a:xfrm>
          <a:prstGeom prst="line">
            <a:avLst/>
          </a:prstGeom>
          <a:ln w="25400">
            <a:solidFill>
              <a:srgbClr val="56B038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94" name="Полилиния 49"/>
          <p:cNvSpPr/>
          <p:nvPr/>
        </p:nvSpPr>
        <p:spPr>
          <a:xfrm>
            <a:off x="10662487" y="2979539"/>
            <a:ext cx="556702" cy="72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58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4209"/>
                </a:lnTo>
                <a:lnTo>
                  <a:pt x="16458" y="0"/>
                </a:lnTo>
                <a:close/>
                <a:moveTo>
                  <a:pt x="16704" y="1174"/>
                </a:moveTo>
                <a:lnTo>
                  <a:pt x="20166" y="4008"/>
                </a:lnTo>
                <a:lnTo>
                  <a:pt x="16704" y="4008"/>
                </a:lnTo>
                <a:lnTo>
                  <a:pt x="16704" y="1174"/>
                </a:lnTo>
                <a:close/>
                <a:moveTo>
                  <a:pt x="20736" y="20932"/>
                </a:moveTo>
                <a:lnTo>
                  <a:pt x="864" y="20932"/>
                </a:lnTo>
                <a:lnTo>
                  <a:pt x="864" y="668"/>
                </a:lnTo>
                <a:lnTo>
                  <a:pt x="15840" y="668"/>
                </a:lnTo>
                <a:lnTo>
                  <a:pt x="15840" y="4676"/>
                </a:lnTo>
                <a:lnTo>
                  <a:pt x="20736" y="4676"/>
                </a:lnTo>
                <a:lnTo>
                  <a:pt x="20736" y="20932"/>
                </a:lnTo>
                <a:close/>
              </a:path>
            </a:pathLst>
          </a:cu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5" name="Полилиния 50"/>
          <p:cNvSpPr/>
          <p:nvPr/>
        </p:nvSpPr>
        <p:spPr>
          <a:xfrm>
            <a:off x="10733003" y="3263085"/>
            <a:ext cx="415671" cy="22269"/>
          </a:xfrm>
          <a:prstGeom prst="rect">
            <a:avLst/>
          </a:pr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6" name="Полилиния 51"/>
          <p:cNvSpPr/>
          <p:nvPr/>
        </p:nvSpPr>
        <p:spPr>
          <a:xfrm>
            <a:off x="10733003" y="3188858"/>
            <a:ext cx="178145" cy="22269"/>
          </a:xfrm>
          <a:prstGeom prst="rect">
            <a:avLst/>
          </a:pr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7" name="Полилиния 52"/>
          <p:cNvSpPr/>
          <p:nvPr/>
        </p:nvSpPr>
        <p:spPr>
          <a:xfrm>
            <a:off x="10733003" y="3337312"/>
            <a:ext cx="415671" cy="22269"/>
          </a:xfrm>
          <a:prstGeom prst="rect">
            <a:avLst/>
          </a:pr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8" name="Полилиния 53"/>
          <p:cNvSpPr/>
          <p:nvPr/>
        </p:nvSpPr>
        <p:spPr>
          <a:xfrm>
            <a:off x="10733003" y="3411539"/>
            <a:ext cx="415671" cy="22269"/>
          </a:xfrm>
          <a:prstGeom prst="rect">
            <a:avLst/>
          </a:pr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9" name="Полилиния 54"/>
          <p:cNvSpPr/>
          <p:nvPr/>
        </p:nvSpPr>
        <p:spPr>
          <a:xfrm>
            <a:off x="10733003" y="3485765"/>
            <a:ext cx="415671" cy="22269"/>
          </a:xfrm>
          <a:prstGeom prst="rect">
            <a:avLst/>
          </a:pr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00" name="Полилиния 55"/>
          <p:cNvSpPr/>
          <p:nvPr/>
        </p:nvSpPr>
        <p:spPr>
          <a:xfrm>
            <a:off x="10733003" y="3559992"/>
            <a:ext cx="415671" cy="22269"/>
          </a:xfrm>
          <a:prstGeom prst="rect">
            <a:avLst/>
          </a:pr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01" name="Прямоугольник"/>
          <p:cNvSpPr/>
          <p:nvPr/>
        </p:nvSpPr>
        <p:spPr>
          <a:xfrm>
            <a:off x="-25400" y="0"/>
            <a:ext cx="12242800" cy="958483"/>
          </a:xfrm>
          <a:prstGeom prst="rect">
            <a:avLst/>
          </a:prstGeom>
          <a:solidFill>
            <a:srgbClr val="1FA039"/>
          </a:solidFill>
          <a:ln w="12700">
            <a:miter lim="400000"/>
          </a:ln>
          <a:effectLst>
            <a:outerShdw blurRad="279400" dist="23000" dir="5400000" rotWithShape="0">
              <a:srgbClr val="000000">
                <a:alpha val="9006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02" name="Текст 1"/>
          <p:cNvSpPr/>
          <p:nvPr/>
        </p:nvSpPr>
        <p:spPr>
          <a:xfrm>
            <a:off x="597474" y="58250"/>
            <a:ext cx="10997052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 defTabSz="914216">
              <a:defRPr sz="24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r>
              <a:t>ОБРАБОТКА ЕСТЕСТВЕННОГО ЯЗЫКА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Текст 2"/>
          <p:cNvSpPr txBox="1">
            <a:spLocks noGrp="1"/>
          </p:cNvSpPr>
          <p:nvPr>
            <p:ph type="body" sz="quarter" idx="1"/>
          </p:nvPr>
        </p:nvSpPr>
        <p:spPr>
          <a:xfrm>
            <a:off x="1553044" y="1083580"/>
            <a:ext cx="9085912" cy="579446"/>
          </a:xfrm>
          <a:prstGeom prst="rect">
            <a:avLst/>
          </a:prstGeom>
        </p:spPr>
        <p:txBody>
          <a:bodyPr/>
          <a:lstStyle/>
          <a:p>
            <a:pPr algn="ctr">
              <a:defRPr sz="1600">
                <a:solidFill>
                  <a:srgbClr val="000000"/>
                </a:solidFill>
              </a:defRPr>
            </a:pPr>
            <a:r>
              <a:t>РСД: </a:t>
            </a:r>
            <a:r>
              <a:rPr>
                <a:solidFill>
                  <a:srgbClr val="00B050"/>
                </a:solidFill>
              </a:rPr>
              <a:t>ИЗВЛЕЧЕНИЕ СУЩНОСТЕЙ ИЗ НЕСТРУКТУРИРОВАННЫХ ДОКУМЕНТОВ</a:t>
            </a:r>
          </a:p>
        </p:txBody>
      </p:sp>
      <p:pic>
        <p:nvPicPr>
          <p:cNvPr id="507" name="Рисунок 23" descr="Рисунок 2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061862" y="1934173"/>
            <a:ext cx="8277573" cy="4550385"/>
          </a:xfrm>
          <a:prstGeom prst="rect">
            <a:avLst/>
          </a:prstGeom>
          <a:effectLst>
            <a:outerShdw blurRad="317500" dist="23000" dir="5400000" rotWithShape="0">
              <a:srgbClr val="000000">
                <a:alpha val="8321"/>
              </a:srgbClr>
            </a:outerShdw>
          </a:effectLst>
        </p:spPr>
      </p:pic>
      <p:sp>
        <p:nvSpPr>
          <p:cNvPr id="508" name="Прямоугольник"/>
          <p:cNvSpPr/>
          <p:nvPr/>
        </p:nvSpPr>
        <p:spPr>
          <a:xfrm>
            <a:off x="-25400" y="0"/>
            <a:ext cx="12242800" cy="958483"/>
          </a:xfrm>
          <a:prstGeom prst="rect">
            <a:avLst/>
          </a:prstGeom>
          <a:solidFill>
            <a:srgbClr val="1FA039"/>
          </a:solidFill>
          <a:ln w="12700">
            <a:miter lim="400000"/>
          </a:ln>
          <a:effectLst>
            <a:outerShdw blurRad="279400" dist="23000" dir="5400000" rotWithShape="0">
              <a:srgbClr val="000000">
                <a:alpha val="9006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09" name="Текст 1"/>
          <p:cNvSpPr/>
          <p:nvPr/>
        </p:nvSpPr>
        <p:spPr>
          <a:xfrm>
            <a:off x="597474" y="58250"/>
            <a:ext cx="10997052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 defTabSz="914216">
              <a:defRPr sz="24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r>
              <a:t>ОБРАБОТКА ЕСТЕСТВЕННОГО ЯЗЫКА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Текст 2"/>
          <p:cNvSpPr txBox="1">
            <a:spLocks noGrp="1"/>
          </p:cNvSpPr>
          <p:nvPr>
            <p:ph type="body" sz="quarter" idx="1"/>
          </p:nvPr>
        </p:nvSpPr>
        <p:spPr>
          <a:xfrm>
            <a:off x="516311" y="375512"/>
            <a:ext cx="4101656" cy="1548532"/>
          </a:xfrm>
          <a:prstGeom prst="rect">
            <a:avLst/>
          </a:prstGeom>
        </p:spPr>
        <p:txBody>
          <a:bodyPr/>
          <a:lstStyle>
            <a:lvl1pPr defTabSz="758800">
              <a:lnSpc>
                <a:spcPct val="90000"/>
              </a:lnSpc>
              <a:defRPr sz="498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r>
              <a:t>Владимир Васильев</a:t>
            </a:r>
          </a:p>
        </p:txBody>
      </p:sp>
      <p:sp>
        <p:nvSpPr>
          <p:cNvPr id="127" name="Текст 3"/>
          <p:cNvSpPr>
            <a:spLocks noGrp="1"/>
          </p:cNvSpPr>
          <p:nvPr>
            <p:ph type="body" idx="22"/>
          </p:nvPr>
        </p:nvSpPr>
        <p:spPr>
          <a:xfrm>
            <a:off x="550640" y="1949167"/>
            <a:ext cx="3829798" cy="56681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руководитель направления </a:t>
            </a:r>
            <a:br/>
            <a:r>
              <a:t>по исследованию данных Сбер</a:t>
            </a:r>
          </a:p>
        </p:txBody>
      </p:sp>
      <p:pic>
        <p:nvPicPr>
          <p:cNvPr id="128" name="Рисунок 5" descr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068" y="0"/>
            <a:ext cx="5136446" cy="685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Рисунок 7" descr="Рисунок 7"/>
          <p:cNvPicPr>
            <a:picLocks noChangeAspect="1"/>
          </p:cNvPicPr>
          <p:nvPr/>
        </p:nvPicPr>
        <p:blipFill>
          <a:blip r:embed="rId3"/>
          <a:srcRect l="15763" t="34479" r="15764" b="31764"/>
          <a:stretch>
            <a:fillRect/>
          </a:stretch>
        </p:blipFill>
        <p:spPr>
          <a:xfrm>
            <a:off x="325958" y="4173320"/>
            <a:ext cx="2168129" cy="23149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589"/>
                </a:lnTo>
                <a:cubicBezTo>
                  <a:pt x="4" y="21592"/>
                  <a:pt x="8" y="21597"/>
                  <a:pt x="12" y="21600"/>
                </a:cubicBezTo>
                <a:lnTo>
                  <a:pt x="21592" y="21600"/>
                </a:lnTo>
                <a:cubicBezTo>
                  <a:pt x="21595" y="21598"/>
                  <a:pt x="21597" y="21595"/>
                  <a:pt x="21600" y="21593"/>
                </a:cubicBez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Текст 2"/>
          <p:cNvSpPr txBox="1">
            <a:spLocks noGrp="1"/>
          </p:cNvSpPr>
          <p:nvPr>
            <p:ph type="body" sz="quarter" idx="1"/>
          </p:nvPr>
        </p:nvSpPr>
        <p:spPr>
          <a:xfrm>
            <a:off x="973849" y="1085780"/>
            <a:ext cx="10244302" cy="356154"/>
          </a:xfrm>
          <a:prstGeom prst="rect">
            <a:avLst/>
          </a:prstGeom>
        </p:spPr>
        <p:txBody>
          <a:bodyPr/>
          <a:lstStyle/>
          <a:p>
            <a:pPr algn="ctr">
              <a:defRPr sz="1600">
                <a:solidFill>
                  <a:srgbClr val="000000"/>
                </a:solidFill>
              </a:defRPr>
            </a:pPr>
            <a:r>
              <a:t>СИНЕРГИЯ В ЗАКУПКАХ: </a:t>
            </a:r>
            <a:r>
              <a:rPr>
                <a:solidFill>
                  <a:srgbClr val="00B050"/>
                </a:solidFill>
              </a:rPr>
              <a:t>НЕТОЧНОЕ СОПОСТАВЛЕНИЕ НОМЕНКЛАТУРЫ</a:t>
            </a:r>
          </a:p>
        </p:txBody>
      </p:sp>
      <p:pic>
        <p:nvPicPr>
          <p:cNvPr id="514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033" y="2199621"/>
            <a:ext cx="3455604" cy="3321303"/>
          </a:xfrm>
          <a:prstGeom prst="rect">
            <a:avLst/>
          </a:prstGeom>
          <a:ln w="12700">
            <a:miter lim="400000"/>
          </a:ln>
        </p:spPr>
      </p:pic>
      <p:sp>
        <p:nvSpPr>
          <p:cNvPr id="515" name="Rectangle 3"/>
          <p:cNvSpPr/>
          <p:nvPr/>
        </p:nvSpPr>
        <p:spPr>
          <a:xfrm>
            <a:off x="4782475" y="1938084"/>
            <a:ext cx="348917" cy="625643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6" name="TextBox 6"/>
          <p:cNvSpPr txBox="1"/>
          <p:nvPr/>
        </p:nvSpPr>
        <p:spPr>
          <a:xfrm>
            <a:off x="7982715" y="3493744"/>
            <a:ext cx="2066628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solidFill>
                  <a:srgbClr val="00B050"/>
                </a:solidFill>
              </a:defRPr>
            </a:lvl1pPr>
          </a:lstStyle>
          <a:p>
            <a:r>
              <a:t>Языковая модель</a:t>
            </a:r>
          </a:p>
        </p:txBody>
      </p:sp>
      <p:sp>
        <p:nvSpPr>
          <p:cNvPr id="517" name="TextBox 8"/>
          <p:cNvSpPr txBox="1"/>
          <p:nvPr/>
        </p:nvSpPr>
        <p:spPr>
          <a:xfrm>
            <a:off x="734569" y="2274672"/>
            <a:ext cx="2322097" cy="345441"/>
          </a:xfrm>
          <a:prstGeom prst="rect">
            <a:avLst/>
          </a:prstGeom>
          <a:solidFill>
            <a:srgbClr val="AF7F6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600">
                <a:solidFill>
                  <a:srgbClr val="FFFFFF"/>
                </a:solidFill>
              </a:defRPr>
            </a:lvl1pPr>
          </a:lstStyle>
          <a:p>
            <a:r>
              <a:t>Кресло для работы </a:t>
            </a:r>
          </a:p>
        </p:txBody>
      </p:sp>
      <p:sp>
        <p:nvSpPr>
          <p:cNvPr id="518" name="TextBox 10"/>
          <p:cNvSpPr txBox="1"/>
          <p:nvPr/>
        </p:nvSpPr>
        <p:spPr>
          <a:xfrm>
            <a:off x="969996" y="2770196"/>
            <a:ext cx="1787302" cy="345441"/>
          </a:xfrm>
          <a:prstGeom prst="rect">
            <a:avLst/>
          </a:prstGeom>
          <a:solidFill>
            <a:srgbClr val="AF7F6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600">
                <a:solidFill>
                  <a:srgbClr val="FFFFFF"/>
                </a:solidFill>
              </a:defRPr>
            </a:lvl1pPr>
          </a:lstStyle>
          <a:p>
            <a:r>
              <a:t>Офисный стул</a:t>
            </a:r>
          </a:p>
        </p:txBody>
      </p:sp>
      <p:sp>
        <p:nvSpPr>
          <p:cNvPr id="519" name="Straight Arrow Connector 11"/>
          <p:cNvSpPr/>
          <p:nvPr/>
        </p:nvSpPr>
        <p:spPr>
          <a:xfrm>
            <a:off x="3056664" y="2443950"/>
            <a:ext cx="2292339" cy="97949"/>
          </a:xfrm>
          <a:prstGeom prst="line">
            <a:avLst/>
          </a:prstGeom>
          <a:ln>
            <a:solidFill>
              <a:srgbClr val="843C0B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0" name="Straight Arrow Connector 13"/>
          <p:cNvSpPr/>
          <p:nvPr/>
        </p:nvSpPr>
        <p:spPr>
          <a:xfrm flipV="1">
            <a:off x="2757296" y="2600919"/>
            <a:ext cx="2552910" cy="338555"/>
          </a:xfrm>
          <a:prstGeom prst="line">
            <a:avLst/>
          </a:prstGeom>
          <a:ln>
            <a:solidFill>
              <a:srgbClr val="843C0B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1" name="Rectangle 16"/>
          <p:cNvSpPr/>
          <p:nvPr/>
        </p:nvSpPr>
        <p:spPr>
          <a:xfrm>
            <a:off x="4667479" y="4647200"/>
            <a:ext cx="348917" cy="625643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2" name="TextBox 17"/>
          <p:cNvSpPr txBox="1"/>
          <p:nvPr/>
        </p:nvSpPr>
        <p:spPr>
          <a:xfrm>
            <a:off x="1022200" y="4773671"/>
            <a:ext cx="2322096" cy="345441"/>
          </a:xfrm>
          <a:prstGeom prst="rect">
            <a:avLst/>
          </a:prstGeom>
          <a:solidFill>
            <a:srgbClr val="D1F2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/>
            </a:pPr>
            <a:r>
              <a:t>Ноутбук Apple Air 13</a:t>
            </a:r>
          </a:p>
        </p:txBody>
      </p:sp>
      <p:sp>
        <p:nvSpPr>
          <p:cNvPr id="523" name="TextBox 18"/>
          <p:cNvSpPr txBox="1"/>
          <p:nvPr/>
        </p:nvSpPr>
        <p:spPr>
          <a:xfrm>
            <a:off x="1289595" y="5236455"/>
            <a:ext cx="1787302" cy="345441"/>
          </a:xfrm>
          <a:prstGeom prst="rect">
            <a:avLst/>
          </a:prstGeom>
          <a:solidFill>
            <a:srgbClr val="D1F2F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r>
              <a:t>Macbook Air 13</a:t>
            </a:r>
          </a:p>
        </p:txBody>
      </p:sp>
      <p:sp>
        <p:nvSpPr>
          <p:cNvPr id="524" name="Straight Arrow Connector 19"/>
          <p:cNvSpPr/>
          <p:nvPr/>
        </p:nvSpPr>
        <p:spPr>
          <a:xfrm flipV="1">
            <a:off x="3344295" y="4704404"/>
            <a:ext cx="2253541" cy="238545"/>
          </a:xfrm>
          <a:prstGeom prst="line">
            <a:avLst/>
          </a:prstGeom>
          <a:ln>
            <a:solidFill>
              <a:srgbClr val="82DCDD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5" name="Straight Arrow Connector 20"/>
          <p:cNvSpPr/>
          <p:nvPr/>
        </p:nvSpPr>
        <p:spPr>
          <a:xfrm flipV="1">
            <a:off x="3076897" y="4667213"/>
            <a:ext cx="1947946" cy="738521"/>
          </a:xfrm>
          <a:prstGeom prst="line">
            <a:avLst/>
          </a:prstGeom>
          <a:ln>
            <a:solidFill>
              <a:srgbClr val="82DCDD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6" name="TextBox 26"/>
          <p:cNvSpPr txBox="1"/>
          <p:nvPr/>
        </p:nvSpPr>
        <p:spPr>
          <a:xfrm>
            <a:off x="8583842" y="1998347"/>
            <a:ext cx="2322096" cy="345441"/>
          </a:xfrm>
          <a:prstGeom prst="rect">
            <a:avLst/>
          </a:prstGeom>
          <a:solidFill>
            <a:srgbClr val="DBECD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r>
              <a:t>А/шина 215/75R16С</a:t>
            </a:r>
          </a:p>
        </p:txBody>
      </p:sp>
      <p:sp>
        <p:nvSpPr>
          <p:cNvPr id="527" name="TextBox 27"/>
          <p:cNvSpPr txBox="1"/>
          <p:nvPr/>
        </p:nvSpPr>
        <p:spPr>
          <a:xfrm>
            <a:off x="8583996" y="2410185"/>
            <a:ext cx="2321942" cy="599441"/>
          </a:xfrm>
          <a:prstGeom prst="rect">
            <a:avLst/>
          </a:prstGeom>
          <a:solidFill>
            <a:srgbClr val="DBECD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/>
            </a:pPr>
            <a:r>
              <a:t>Автошина летняя </a:t>
            </a:r>
            <a:br/>
            <a:r>
              <a:t>215/75 радиальная </a:t>
            </a:r>
          </a:p>
        </p:txBody>
      </p:sp>
      <p:sp>
        <p:nvSpPr>
          <p:cNvPr id="528" name="Straight Arrow Connector 28"/>
          <p:cNvSpPr/>
          <p:nvPr/>
        </p:nvSpPr>
        <p:spPr>
          <a:xfrm flipH="1">
            <a:off x="6854946" y="2226072"/>
            <a:ext cx="1740505" cy="460593"/>
          </a:xfrm>
          <a:prstGeom prst="line">
            <a:avLst/>
          </a:prstGeom>
          <a:ln>
            <a:solidFill>
              <a:srgbClr val="A9D18E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9" name="Straight Arrow Connector 29"/>
          <p:cNvSpPr/>
          <p:nvPr/>
        </p:nvSpPr>
        <p:spPr>
          <a:xfrm flipH="1" flipV="1">
            <a:off x="6927846" y="2702573"/>
            <a:ext cx="1656151" cy="1"/>
          </a:xfrm>
          <a:prstGeom prst="line">
            <a:avLst/>
          </a:prstGeom>
          <a:ln>
            <a:solidFill>
              <a:srgbClr val="A9D18E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30" name="TextBox 35"/>
          <p:cNvSpPr txBox="1"/>
          <p:nvPr/>
        </p:nvSpPr>
        <p:spPr>
          <a:xfrm>
            <a:off x="8595451" y="4631928"/>
            <a:ext cx="841158" cy="345441"/>
          </a:xfrm>
          <a:prstGeom prst="rect">
            <a:avLst/>
          </a:prstGeom>
          <a:solidFill>
            <a:srgbClr val="FFA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600"/>
            </a:lvl1pPr>
          </a:lstStyle>
          <a:p>
            <a:r>
              <a:t>СКУД</a:t>
            </a:r>
          </a:p>
        </p:txBody>
      </p:sp>
      <p:sp>
        <p:nvSpPr>
          <p:cNvPr id="531" name="TextBox 36"/>
          <p:cNvSpPr txBox="1"/>
          <p:nvPr/>
        </p:nvSpPr>
        <p:spPr>
          <a:xfrm>
            <a:off x="8595604" y="5191461"/>
            <a:ext cx="2306800" cy="599441"/>
          </a:xfrm>
          <a:prstGeom prst="rect">
            <a:avLst/>
          </a:prstGeom>
          <a:solidFill>
            <a:srgbClr val="FFA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/>
            </a:pPr>
            <a:r>
              <a:t>Система контроля </a:t>
            </a:r>
            <a:br/>
            <a:r>
              <a:t>и управ. дост. б/м</a:t>
            </a:r>
          </a:p>
        </p:txBody>
      </p:sp>
      <p:sp>
        <p:nvSpPr>
          <p:cNvPr id="532" name="Straight Arrow Connector 37"/>
          <p:cNvSpPr/>
          <p:nvPr/>
        </p:nvSpPr>
        <p:spPr>
          <a:xfrm flipH="1" flipV="1">
            <a:off x="6606979" y="4623470"/>
            <a:ext cx="1988473" cy="177735"/>
          </a:xfrm>
          <a:prstGeom prst="line">
            <a:avLst/>
          </a:prstGeom>
          <a:ln>
            <a:solidFill>
              <a:srgbClr val="FF8A02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33" name="Straight Arrow Connector 38"/>
          <p:cNvSpPr/>
          <p:nvPr/>
        </p:nvSpPr>
        <p:spPr>
          <a:xfrm flipH="1" flipV="1">
            <a:off x="6509469" y="4667213"/>
            <a:ext cx="2086137" cy="816637"/>
          </a:xfrm>
          <a:prstGeom prst="line">
            <a:avLst/>
          </a:prstGeom>
          <a:ln>
            <a:solidFill>
              <a:srgbClr val="FF8A02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34" name="Двойная скобка 5"/>
          <p:cNvSpPr/>
          <p:nvPr/>
        </p:nvSpPr>
        <p:spPr>
          <a:xfrm>
            <a:off x="7885803" y="3477030"/>
            <a:ext cx="2260453" cy="396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2" y="21600"/>
                </a:moveTo>
                <a:cubicBezTo>
                  <a:pt x="283" y="21600"/>
                  <a:pt x="0" y="19988"/>
                  <a:pt x="0" y="18000"/>
                </a:cubicBezTo>
                <a:lnTo>
                  <a:pt x="0" y="3600"/>
                </a:lnTo>
                <a:cubicBezTo>
                  <a:pt x="0" y="1612"/>
                  <a:pt x="283" y="0"/>
                  <a:pt x="632" y="0"/>
                </a:cubicBezTo>
                <a:moveTo>
                  <a:pt x="20968" y="0"/>
                </a:moveTo>
                <a:cubicBezTo>
                  <a:pt x="21317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21317" y="21600"/>
                  <a:pt x="20968" y="21600"/>
                </a:cubicBezTo>
              </a:path>
            </a:pathLst>
          </a:custGeom>
          <a:ln>
            <a:solidFill>
              <a:schemeClr val="accent6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535" name="Прямоугольник"/>
          <p:cNvSpPr/>
          <p:nvPr/>
        </p:nvSpPr>
        <p:spPr>
          <a:xfrm>
            <a:off x="-25400" y="0"/>
            <a:ext cx="12242800" cy="958483"/>
          </a:xfrm>
          <a:prstGeom prst="rect">
            <a:avLst/>
          </a:prstGeom>
          <a:solidFill>
            <a:srgbClr val="1FA039"/>
          </a:solidFill>
          <a:ln w="12700">
            <a:miter lim="400000"/>
          </a:ln>
          <a:effectLst>
            <a:outerShdw blurRad="279400" dist="23000" dir="5400000" rotWithShape="0">
              <a:srgbClr val="000000">
                <a:alpha val="9006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36" name="Текст 1"/>
          <p:cNvSpPr/>
          <p:nvPr/>
        </p:nvSpPr>
        <p:spPr>
          <a:xfrm>
            <a:off x="597474" y="58250"/>
            <a:ext cx="10997052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 defTabSz="914216">
              <a:defRPr sz="24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r>
              <a:t>ОБРАБОТКА ЕСТЕСТВЕННОГО ЯЗЫКА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Текст 2"/>
          <p:cNvSpPr txBox="1">
            <a:spLocks noGrp="1"/>
          </p:cNvSpPr>
          <p:nvPr>
            <p:ph type="body" sz="quarter" idx="1"/>
          </p:nvPr>
        </p:nvSpPr>
        <p:spPr>
          <a:xfrm>
            <a:off x="2026087" y="1083682"/>
            <a:ext cx="8139826" cy="356154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rgbClr val="000000"/>
                </a:solidFill>
              </a:defRPr>
            </a:lvl1pPr>
          </a:lstStyle>
          <a:p>
            <a:r>
              <a:t>ИЗВЛЕЧЕНИЕ СУЩНОСТЕЙ ИЗ СТРУКТУРИРОВАННЫХ ДОКУМЕНТОВ</a:t>
            </a:r>
          </a:p>
        </p:txBody>
      </p:sp>
      <p:pic>
        <p:nvPicPr>
          <p:cNvPr id="541" name="Picture 4" descr="Picture 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17159" y="1907529"/>
            <a:ext cx="2839144" cy="4051802"/>
          </a:xfrm>
          <a:prstGeom prst="rect">
            <a:avLst/>
          </a:prstGeom>
          <a:effectLst>
            <a:outerShdw blurRad="317500" dist="23000" dir="5400000" rotWithShape="0">
              <a:srgbClr val="000000">
                <a:alpha val="8321"/>
              </a:srgbClr>
            </a:outerShdw>
          </a:effectLst>
        </p:spPr>
      </p:pic>
      <p:pic>
        <p:nvPicPr>
          <p:cNvPr id="542" name="Picture 5" descr="Picture 5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444751" y="1906334"/>
            <a:ext cx="3713967" cy="4066893"/>
          </a:xfrm>
          <a:prstGeom prst="rect">
            <a:avLst/>
          </a:prstGeom>
          <a:effectLst>
            <a:outerShdw blurRad="317500" dist="23000" dir="5400000" rotWithShape="0">
              <a:srgbClr val="000000">
                <a:alpha val="8321"/>
              </a:srgbClr>
            </a:outerShdw>
          </a:effectLst>
        </p:spPr>
      </p:pic>
      <p:sp>
        <p:nvSpPr>
          <p:cNvPr id="543" name="Прямая со стрелкой 6"/>
          <p:cNvSpPr/>
          <p:nvPr/>
        </p:nvSpPr>
        <p:spPr>
          <a:xfrm>
            <a:off x="5102890" y="3942525"/>
            <a:ext cx="1986221" cy="2"/>
          </a:xfrm>
          <a:prstGeom prst="line">
            <a:avLst/>
          </a:prstGeom>
          <a:ln w="25400">
            <a:solidFill>
              <a:srgbClr val="4B9D39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44" name="Прямоугольник"/>
          <p:cNvSpPr/>
          <p:nvPr/>
        </p:nvSpPr>
        <p:spPr>
          <a:xfrm>
            <a:off x="-25400" y="0"/>
            <a:ext cx="12242800" cy="958483"/>
          </a:xfrm>
          <a:prstGeom prst="rect">
            <a:avLst/>
          </a:prstGeom>
          <a:solidFill>
            <a:srgbClr val="1FA039"/>
          </a:solidFill>
          <a:ln w="12700">
            <a:miter lim="400000"/>
          </a:ln>
          <a:effectLst>
            <a:outerShdw blurRad="279400" dist="23000" dir="5400000" rotWithShape="0">
              <a:srgbClr val="000000">
                <a:alpha val="9006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45" name="Текст 1"/>
          <p:cNvSpPr/>
          <p:nvPr/>
        </p:nvSpPr>
        <p:spPr>
          <a:xfrm>
            <a:off x="597474" y="58250"/>
            <a:ext cx="10997052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 defTabSz="914216">
              <a:defRPr sz="24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r>
              <a:t>ОБРАБОТКА ЕСТЕСТВЕННОГО ЯЗЫКА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Прямоугольник 48"/>
          <p:cNvSpPr/>
          <p:nvPr/>
        </p:nvSpPr>
        <p:spPr>
          <a:xfrm>
            <a:off x="10038830" y="5429751"/>
            <a:ext cx="523541" cy="223283"/>
          </a:xfrm>
          <a:prstGeom prst="rect">
            <a:avLst/>
          </a:prstGeom>
          <a:solidFill>
            <a:srgbClr val="CA7A2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8" name="Прямоугольник 48"/>
          <p:cNvSpPr/>
          <p:nvPr/>
        </p:nvSpPr>
        <p:spPr>
          <a:xfrm>
            <a:off x="10038829" y="5151796"/>
            <a:ext cx="523541" cy="223283"/>
          </a:xfrm>
          <a:prstGeom prst="rect">
            <a:avLst/>
          </a:pr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56B038"/>
                </a:solidFill>
              </a:defRPr>
            </a:pPr>
            <a:endParaRPr/>
          </a:p>
        </p:txBody>
      </p:sp>
      <p:sp>
        <p:nvSpPr>
          <p:cNvPr id="549" name="Текст 2"/>
          <p:cNvSpPr txBox="1">
            <a:spLocks noGrp="1"/>
          </p:cNvSpPr>
          <p:nvPr>
            <p:ph type="body" sz="quarter" idx="1"/>
          </p:nvPr>
        </p:nvSpPr>
        <p:spPr>
          <a:xfrm>
            <a:off x="915744" y="1094965"/>
            <a:ext cx="10360512" cy="356154"/>
          </a:xfrm>
          <a:prstGeom prst="rect">
            <a:avLst/>
          </a:prstGeom>
        </p:spPr>
        <p:txBody>
          <a:bodyPr/>
          <a:lstStyle/>
          <a:p>
            <a:pPr algn="ctr">
              <a:defRPr sz="1600">
                <a:solidFill>
                  <a:srgbClr val="000000"/>
                </a:solidFill>
              </a:defRPr>
            </a:pPr>
            <a:r>
              <a:t>ПРИМЕР КЛАССИФИКАЦИИ – </a:t>
            </a:r>
            <a:r>
              <a:rPr>
                <a:solidFill>
                  <a:srgbClr val="4B9D39"/>
                </a:solidFill>
              </a:rPr>
              <a:t>ОБЕЗЛИЧИВАНИЕ ДОКУМЕНТОВ</a:t>
            </a:r>
          </a:p>
        </p:txBody>
      </p:sp>
      <p:grpSp>
        <p:nvGrpSpPr>
          <p:cNvPr id="564" name="Сгруппировать"/>
          <p:cNvGrpSpPr/>
          <p:nvPr/>
        </p:nvGrpSpPr>
        <p:grpSpPr>
          <a:xfrm>
            <a:off x="6393998" y="1888393"/>
            <a:ext cx="675001" cy="675000"/>
            <a:chOff x="0" y="0"/>
            <a:chExt cx="674999" cy="674999"/>
          </a:xfrm>
        </p:grpSpPr>
        <p:sp>
          <p:nvSpPr>
            <p:cNvPr id="550" name="Полилиния 15"/>
            <p:cNvSpPr/>
            <p:nvPr/>
          </p:nvSpPr>
          <p:spPr>
            <a:xfrm>
              <a:off x="382499" y="0"/>
              <a:ext cx="292501" cy="461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3072"/>
                    <a:pt x="0" y="6849"/>
                  </a:cubicBezTo>
                  <a:cubicBezTo>
                    <a:pt x="0" y="9890"/>
                    <a:pt x="3144" y="12471"/>
                    <a:pt x="7477" y="13362"/>
                  </a:cubicBezTo>
                  <a:lnTo>
                    <a:pt x="7477" y="19493"/>
                  </a:lnTo>
                  <a:cubicBezTo>
                    <a:pt x="7477" y="20655"/>
                    <a:pt x="8967" y="21600"/>
                    <a:pt x="10800" y="21600"/>
                  </a:cubicBezTo>
                  <a:cubicBezTo>
                    <a:pt x="12633" y="21600"/>
                    <a:pt x="14123" y="20655"/>
                    <a:pt x="14123" y="19493"/>
                  </a:cubicBezTo>
                  <a:lnTo>
                    <a:pt x="14123" y="13362"/>
                  </a:lnTo>
                  <a:cubicBezTo>
                    <a:pt x="18456" y="12471"/>
                    <a:pt x="21600" y="9890"/>
                    <a:pt x="21600" y="6849"/>
                  </a:cubicBezTo>
                  <a:cubicBezTo>
                    <a:pt x="21600" y="3072"/>
                    <a:pt x="16755" y="0"/>
                    <a:pt x="10800" y="0"/>
                  </a:cubicBezTo>
                  <a:close/>
                  <a:moveTo>
                    <a:pt x="10800" y="20546"/>
                  </a:moveTo>
                  <a:cubicBezTo>
                    <a:pt x="9884" y="20546"/>
                    <a:pt x="9138" y="20074"/>
                    <a:pt x="9138" y="19493"/>
                  </a:cubicBezTo>
                  <a:lnTo>
                    <a:pt x="9138" y="15805"/>
                  </a:lnTo>
                  <a:lnTo>
                    <a:pt x="12462" y="15805"/>
                  </a:lnTo>
                  <a:lnTo>
                    <a:pt x="12462" y="19493"/>
                  </a:lnTo>
                  <a:cubicBezTo>
                    <a:pt x="12462" y="20074"/>
                    <a:pt x="11716" y="20546"/>
                    <a:pt x="10800" y="20546"/>
                  </a:cubicBezTo>
                  <a:close/>
                  <a:moveTo>
                    <a:pt x="12462" y="14751"/>
                  </a:moveTo>
                  <a:lnTo>
                    <a:pt x="9138" y="14751"/>
                  </a:lnTo>
                  <a:lnTo>
                    <a:pt x="9138" y="13608"/>
                  </a:lnTo>
                  <a:cubicBezTo>
                    <a:pt x="9682" y="13662"/>
                    <a:pt x="10233" y="13698"/>
                    <a:pt x="10800" y="13698"/>
                  </a:cubicBezTo>
                  <a:cubicBezTo>
                    <a:pt x="11367" y="13698"/>
                    <a:pt x="11918" y="13661"/>
                    <a:pt x="12462" y="13608"/>
                  </a:cubicBezTo>
                  <a:close/>
                  <a:moveTo>
                    <a:pt x="10800" y="12644"/>
                  </a:moveTo>
                  <a:cubicBezTo>
                    <a:pt x="5761" y="12644"/>
                    <a:pt x="1662" y="10044"/>
                    <a:pt x="1662" y="6849"/>
                  </a:cubicBezTo>
                  <a:cubicBezTo>
                    <a:pt x="1662" y="3654"/>
                    <a:pt x="5761" y="1054"/>
                    <a:pt x="10800" y="1054"/>
                  </a:cubicBezTo>
                  <a:cubicBezTo>
                    <a:pt x="15839" y="1054"/>
                    <a:pt x="19938" y="3654"/>
                    <a:pt x="19938" y="6849"/>
                  </a:cubicBezTo>
                  <a:cubicBezTo>
                    <a:pt x="19938" y="10044"/>
                    <a:pt x="15839" y="12644"/>
                    <a:pt x="10800" y="12644"/>
                  </a:cubicBezTo>
                  <a:close/>
                </a:path>
              </a:pathLst>
            </a:custGeom>
            <a:solidFill>
              <a:srgbClr val="4B9D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4B9D39"/>
                  </a:solidFill>
                </a:defRPr>
              </a:pPr>
              <a:endParaRPr/>
            </a:p>
          </p:txBody>
        </p:sp>
        <p:sp>
          <p:nvSpPr>
            <p:cNvPr id="551" name="Полилиния 16"/>
            <p:cNvSpPr/>
            <p:nvPr/>
          </p:nvSpPr>
          <p:spPr>
            <a:xfrm>
              <a:off x="483750" y="67499"/>
              <a:ext cx="90001" cy="101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66" y="4800"/>
                  </a:moveTo>
                  <a:cubicBezTo>
                    <a:pt x="14256" y="4800"/>
                    <a:pt x="16200" y="6528"/>
                    <a:pt x="16200" y="8652"/>
                  </a:cubicBezTo>
                  <a:cubicBezTo>
                    <a:pt x="16200" y="9943"/>
                    <a:pt x="15479" y="11143"/>
                    <a:pt x="14270" y="11858"/>
                  </a:cubicBezTo>
                  <a:lnTo>
                    <a:pt x="9302" y="14803"/>
                  </a:lnTo>
                  <a:cubicBezTo>
                    <a:pt x="8551" y="15250"/>
                    <a:pt x="8100" y="15998"/>
                    <a:pt x="8100" y="16800"/>
                  </a:cubicBezTo>
                  <a:lnTo>
                    <a:pt x="8100" y="21600"/>
                  </a:lnTo>
                  <a:lnTo>
                    <a:pt x="13500" y="21600"/>
                  </a:lnTo>
                  <a:lnTo>
                    <a:pt x="13500" y="18084"/>
                  </a:lnTo>
                  <a:lnTo>
                    <a:pt x="17267" y="15852"/>
                  </a:lnTo>
                  <a:cubicBezTo>
                    <a:pt x="19980" y="14242"/>
                    <a:pt x="21600" y="11551"/>
                    <a:pt x="21600" y="8652"/>
                  </a:cubicBezTo>
                  <a:cubicBezTo>
                    <a:pt x="21600" y="3881"/>
                    <a:pt x="17234" y="0"/>
                    <a:pt x="11866" y="0"/>
                  </a:cubicBezTo>
                  <a:lnTo>
                    <a:pt x="9736" y="0"/>
                  </a:lnTo>
                  <a:cubicBezTo>
                    <a:pt x="4366" y="0"/>
                    <a:pt x="0" y="3881"/>
                    <a:pt x="0" y="8652"/>
                  </a:cubicBezTo>
                  <a:lnTo>
                    <a:pt x="5400" y="8652"/>
                  </a:lnTo>
                  <a:cubicBezTo>
                    <a:pt x="5400" y="6528"/>
                    <a:pt x="7344" y="4800"/>
                    <a:pt x="9733" y="4800"/>
                  </a:cubicBezTo>
                  <a:close/>
                </a:path>
              </a:pathLst>
            </a:custGeom>
            <a:solidFill>
              <a:srgbClr val="4B9D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4B9D39"/>
                  </a:solidFill>
                </a:defRPr>
              </a:pPr>
              <a:endParaRPr/>
            </a:p>
          </p:txBody>
        </p:sp>
        <p:sp>
          <p:nvSpPr>
            <p:cNvPr id="552" name="Полилиния 17"/>
            <p:cNvSpPr/>
            <p:nvPr/>
          </p:nvSpPr>
          <p:spPr>
            <a:xfrm>
              <a:off x="517500" y="191249"/>
              <a:ext cx="22501" cy="22501"/>
            </a:xfrm>
            <a:prstGeom prst="rect">
              <a:avLst/>
            </a:prstGeom>
            <a:solidFill>
              <a:srgbClr val="4B9D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4B9D39"/>
                  </a:solidFill>
                </a:defRPr>
              </a:pPr>
              <a:endParaRPr/>
            </a:p>
          </p:txBody>
        </p:sp>
        <p:sp>
          <p:nvSpPr>
            <p:cNvPr id="553" name="Полилиния 18"/>
            <p:cNvSpPr/>
            <p:nvPr/>
          </p:nvSpPr>
          <p:spPr>
            <a:xfrm>
              <a:off x="56250" y="483749"/>
              <a:ext cx="585001" cy="191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77" y="0"/>
                  </a:moveTo>
                  <a:lnTo>
                    <a:pt x="18277" y="11435"/>
                  </a:lnTo>
                  <a:lnTo>
                    <a:pt x="4569" y="11435"/>
                  </a:lnTo>
                  <a:cubicBezTo>
                    <a:pt x="4340" y="11435"/>
                    <a:pt x="4154" y="12005"/>
                    <a:pt x="4154" y="12706"/>
                  </a:cubicBezTo>
                  <a:lnTo>
                    <a:pt x="4154" y="13976"/>
                  </a:lnTo>
                  <a:cubicBezTo>
                    <a:pt x="4154" y="16779"/>
                    <a:pt x="3409" y="19059"/>
                    <a:pt x="2492" y="19059"/>
                  </a:cubicBezTo>
                  <a:cubicBezTo>
                    <a:pt x="1576" y="19059"/>
                    <a:pt x="831" y="16779"/>
                    <a:pt x="831" y="13976"/>
                  </a:cubicBezTo>
                  <a:lnTo>
                    <a:pt x="831" y="3812"/>
                  </a:lnTo>
                  <a:lnTo>
                    <a:pt x="0" y="3812"/>
                  </a:lnTo>
                  <a:lnTo>
                    <a:pt x="0" y="13976"/>
                  </a:lnTo>
                  <a:cubicBezTo>
                    <a:pt x="0" y="18181"/>
                    <a:pt x="1118" y="21600"/>
                    <a:pt x="2492" y="21600"/>
                  </a:cubicBezTo>
                  <a:lnTo>
                    <a:pt x="18692" y="21600"/>
                  </a:lnTo>
                  <a:cubicBezTo>
                    <a:pt x="20296" y="21600"/>
                    <a:pt x="21600" y="17610"/>
                    <a:pt x="21600" y="12706"/>
                  </a:cubicBezTo>
                  <a:cubicBezTo>
                    <a:pt x="21600" y="12005"/>
                    <a:pt x="21414" y="11435"/>
                    <a:pt x="21185" y="11435"/>
                  </a:cubicBezTo>
                  <a:lnTo>
                    <a:pt x="19108" y="11435"/>
                  </a:lnTo>
                  <a:lnTo>
                    <a:pt x="19108" y="0"/>
                  </a:lnTo>
                  <a:close/>
                  <a:moveTo>
                    <a:pt x="18692" y="19059"/>
                  </a:moveTo>
                  <a:lnTo>
                    <a:pt x="4348" y="19059"/>
                  </a:lnTo>
                  <a:cubicBezTo>
                    <a:pt x="4744" y="17709"/>
                    <a:pt x="4985" y="15927"/>
                    <a:pt x="4985" y="13976"/>
                  </a:cubicBezTo>
                  <a:lnTo>
                    <a:pt x="20727" y="13976"/>
                  </a:lnTo>
                  <a:cubicBezTo>
                    <a:pt x="20535" y="16872"/>
                    <a:pt x="19695" y="19059"/>
                    <a:pt x="18692" y="19059"/>
                  </a:cubicBezTo>
                  <a:close/>
                </a:path>
              </a:pathLst>
            </a:custGeom>
            <a:solidFill>
              <a:srgbClr val="4B9D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4B9D39"/>
                  </a:solidFill>
                </a:defRPr>
              </a:pPr>
              <a:endParaRPr/>
            </a:p>
          </p:txBody>
        </p:sp>
        <p:sp>
          <p:nvSpPr>
            <p:cNvPr id="554" name="Полилиния 19"/>
            <p:cNvSpPr/>
            <p:nvPr/>
          </p:nvSpPr>
          <p:spPr>
            <a:xfrm>
              <a:off x="0" y="0"/>
              <a:ext cx="427500" cy="393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8" y="1234"/>
                  </a:moveTo>
                  <a:cubicBezTo>
                    <a:pt x="1822" y="1234"/>
                    <a:pt x="2842" y="2341"/>
                    <a:pt x="2842" y="3703"/>
                  </a:cubicBezTo>
                  <a:lnTo>
                    <a:pt x="2842" y="21600"/>
                  </a:lnTo>
                  <a:lnTo>
                    <a:pt x="3979" y="21600"/>
                  </a:lnTo>
                  <a:lnTo>
                    <a:pt x="3979" y="3703"/>
                  </a:lnTo>
                  <a:cubicBezTo>
                    <a:pt x="3979" y="2756"/>
                    <a:pt x="3649" y="1890"/>
                    <a:pt x="3108" y="1234"/>
                  </a:cubicBezTo>
                  <a:lnTo>
                    <a:pt x="21600" y="1234"/>
                  </a:lnTo>
                  <a:lnTo>
                    <a:pt x="21600" y="0"/>
                  </a:lnTo>
                  <a:lnTo>
                    <a:pt x="568" y="0"/>
                  </a:lnTo>
                  <a:cubicBezTo>
                    <a:pt x="255" y="0"/>
                    <a:pt x="0" y="276"/>
                    <a:pt x="0" y="617"/>
                  </a:cubicBezTo>
                  <a:cubicBezTo>
                    <a:pt x="0" y="958"/>
                    <a:pt x="255" y="1234"/>
                    <a:pt x="568" y="1234"/>
                  </a:cubicBezTo>
                  <a:close/>
                </a:path>
              </a:pathLst>
            </a:custGeom>
            <a:solidFill>
              <a:srgbClr val="4B9D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4B9D39"/>
                  </a:solidFill>
                </a:defRPr>
              </a:pPr>
              <a:endParaRPr/>
            </a:p>
          </p:txBody>
        </p:sp>
        <p:sp>
          <p:nvSpPr>
            <p:cNvPr id="555" name="Полилиния 20"/>
            <p:cNvSpPr/>
            <p:nvPr/>
          </p:nvSpPr>
          <p:spPr>
            <a:xfrm>
              <a:off x="22499" y="275141"/>
              <a:ext cx="445546" cy="219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84" y="0"/>
                  </a:moveTo>
                  <a:lnTo>
                    <a:pt x="17285" y="10646"/>
                  </a:lnTo>
                  <a:cubicBezTo>
                    <a:pt x="17163" y="10586"/>
                    <a:pt x="17038" y="10547"/>
                    <a:pt x="16907" y="10547"/>
                  </a:cubicBezTo>
                  <a:cubicBezTo>
                    <a:pt x="16513" y="10547"/>
                    <a:pt x="16155" y="10844"/>
                    <a:pt x="15873" y="11316"/>
                  </a:cubicBezTo>
                  <a:lnTo>
                    <a:pt x="10330" y="4577"/>
                  </a:lnTo>
                  <a:cubicBezTo>
                    <a:pt x="10351" y="4362"/>
                    <a:pt x="10363" y="4143"/>
                    <a:pt x="10363" y="3916"/>
                  </a:cubicBezTo>
                  <a:cubicBezTo>
                    <a:pt x="10363" y="2088"/>
                    <a:pt x="9628" y="600"/>
                    <a:pt x="8726" y="600"/>
                  </a:cubicBezTo>
                  <a:cubicBezTo>
                    <a:pt x="7824" y="600"/>
                    <a:pt x="7090" y="2088"/>
                    <a:pt x="7090" y="3916"/>
                  </a:cubicBezTo>
                  <a:cubicBezTo>
                    <a:pt x="7090" y="4427"/>
                    <a:pt x="7152" y="4904"/>
                    <a:pt x="7254" y="5336"/>
                  </a:cubicBezTo>
                  <a:lnTo>
                    <a:pt x="2341" y="15292"/>
                  </a:lnTo>
                  <a:lnTo>
                    <a:pt x="2356" y="15321"/>
                  </a:lnTo>
                  <a:cubicBezTo>
                    <a:pt x="2137" y="15102"/>
                    <a:pt x="1895" y="14968"/>
                    <a:pt x="1636" y="14968"/>
                  </a:cubicBezTo>
                  <a:cubicBezTo>
                    <a:pt x="734" y="14968"/>
                    <a:pt x="0" y="16456"/>
                    <a:pt x="0" y="18284"/>
                  </a:cubicBezTo>
                  <a:cubicBezTo>
                    <a:pt x="0" y="20112"/>
                    <a:pt x="734" y="21600"/>
                    <a:pt x="1636" y="21600"/>
                  </a:cubicBezTo>
                  <a:cubicBezTo>
                    <a:pt x="2538" y="21600"/>
                    <a:pt x="3272" y="20112"/>
                    <a:pt x="3272" y="18284"/>
                  </a:cubicBezTo>
                  <a:cubicBezTo>
                    <a:pt x="3272" y="17759"/>
                    <a:pt x="3206" y="17269"/>
                    <a:pt x="3098" y="16826"/>
                  </a:cubicBezTo>
                  <a:lnTo>
                    <a:pt x="3113" y="16855"/>
                  </a:lnTo>
                  <a:lnTo>
                    <a:pt x="8026" y="6899"/>
                  </a:lnTo>
                  <a:cubicBezTo>
                    <a:pt x="8239" y="7107"/>
                    <a:pt x="8474" y="7232"/>
                    <a:pt x="8726" y="7232"/>
                  </a:cubicBezTo>
                  <a:cubicBezTo>
                    <a:pt x="9121" y="7232"/>
                    <a:pt x="9478" y="6935"/>
                    <a:pt x="9761" y="6464"/>
                  </a:cubicBezTo>
                  <a:lnTo>
                    <a:pt x="15304" y="13203"/>
                  </a:lnTo>
                  <a:cubicBezTo>
                    <a:pt x="15283" y="13417"/>
                    <a:pt x="15271" y="13637"/>
                    <a:pt x="15271" y="13863"/>
                  </a:cubicBezTo>
                  <a:cubicBezTo>
                    <a:pt x="15271" y="15691"/>
                    <a:pt x="16005" y="17179"/>
                    <a:pt x="16907" y="17179"/>
                  </a:cubicBezTo>
                  <a:cubicBezTo>
                    <a:pt x="17809" y="17179"/>
                    <a:pt x="18544" y="15691"/>
                    <a:pt x="18544" y="13863"/>
                  </a:cubicBezTo>
                  <a:cubicBezTo>
                    <a:pt x="18544" y="13104"/>
                    <a:pt x="18412" y="12412"/>
                    <a:pt x="18199" y="11852"/>
                  </a:cubicBezTo>
                  <a:lnTo>
                    <a:pt x="21600" y="1200"/>
                  </a:lnTo>
                  <a:close/>
                  <a:moveTo>
                    <a:pt x="1636" y="19389"/>
                  </a:moveTo>
                  <a:cubicBezTo>
                    <a:pt x="1336" y="19389"/>
                    <a:pt x="1091" y="18893"/>
                    <a:pt x="1091" y="18284"/>
                  </a:cubicBezTo>
                  <a:cubicBezTo>
                    <a:pt x="1091" y="17675"/>
                    <a:pt x="1336" y="17179"/>
                    <a:pt x="1636" y="17179"/>
                  </a:cubicBezTo>
                  <a:cubicBezTo>
                    <a:pt x="1937" y="17179"/>
                    <a:pt x="2182" y="17675"/>
                    <a:pt x="2182" y="18284"/>
                  </a:cubicBezTo>
                  <a:cubicBezTo>
                    <a:pt x="2182" y="18893"/>
                    <a:pt x="1937" y="19389"/>
                    <a:pt x="1636" y="19389"/>
                  </a:cubicBezTo>
                  <a:close/>
                  <a:moveTo>
                    <a:pt x="8726" y="5021"/>
                  </a:moveTo>
                  <a:cubicBezTo>
                    <a:pt x="8426" y="5021"/>
                    <a:pt x="8181" y="4525"/>
                    <a:pt x="8181" y="3916"/>
                  </a:cubicBezTo>
                  <a:cubicBezTo>
                    <a:pt x="8181" y="3307"/>
                    <a:pt x="8426" y="2811"/>
                    <a:pt x="8726" y="2811"/>
                  </a:cubicBezTo>
                  <a:cubicBezTo>
                    <a:pt x="9027" y="2811"/>
                    <a:pt x="9272" y="3307"/>
                    <a:pt x="9272" y="3916"/>
                  </a:cubicBezTo>
                  <a:cubicBezTo>
                    <a:pt x="9272" y="4525"/>
                    <a:pt x="9027" y="5021"/>
                    <a:pt x="8726" y="5021"/>
                  </a:cubicBezTo>
                  <a:close/>
                  <a:moveTo>
                    <a:pt x="16907" y="14968"/>
                  </a:moveTo>
                  <a:cubicBezTo>
                    <a:pt x="16607" y="14968"/>
                    <a:pt x="16362" y="14472"/>
                    <a:pt x="16362" y="13863"/>
                  </a:cubicBezTo>
                  <a:cubicBezTo>
                    <a:pt x="16362" y="13254"/>
                    <a:pt x="16607" y="12758"/>
                    <a:pt x="16907" y="12758"/>
                  </a:cubicBezTo>
                  <a:cubicBezTo>
                    <a:pt x="17208" y="12758"/>
                    <a:pt x="17453" y="13254"/>
                    <a:pt x="17453" y="13863"/>
                  </a:cubicBezTo>
                  <a:cubicBezTo>
                    <a:pt x="17453" y="14472"/>
                    <a:pt x="17208" y="14968"/>
                    <a:pt x="16907" y="14968"/>
                  </a:cubicBezTo>
                  <a:close/>
                </a:path>
              </a:pathLst>
            </a:custGeom>
            <a:solidFill>
              <a:srgbClr val="4B9D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4B9D39"/>
                  </a:solidFill>
                </a:defRPr>
              </a:pPr>
              <a:endParaRPr/>
            </a:p>
          </p:txBody>
        </p:sp>
        <p:sp>
          <p:nvSpPr>
            <p:cNvPr id="556" name="Полилиния 21"/>
            <p:cNvSpPr/>
            <p:nvPr/>
          </p:nvSpPr>
          <p:spPr>
            <a:xfrm>
              <a:off x="123749" y="89999"/>
              <a:ext cx="225001" cy="22501"/>
            </a:xfrm>
            <a:prstGeom prst="rect">
              <a:avLst/>
            </a:prstGeom>
            <a:solidFill>
              <a:srgbClr val="4B9D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4B9D39"/>
                  </a:solidFill>
                </a:defRPr>
              </a:pPr>
              <a:endParaRPr/>
            </a:p>
          </p:txBody>
        </p:sp>
        <p:sp>
          <p:nvSpPr>
            <p:cNvPr id="557" name="Полилиния 22"/>
            <p:cNvSpPr/>
            <p:nvPr/>
          </p:nvSpPr>
          <p:spPr>
            <a:xfrm>
              <a:off x="123749" y="146249"/>
              <a:ext cx="225001" cy="22501"/>
            </a:xfrm>
            <a:prstGeom prst="rect">
              <a:avLst/>
            </a:prstGeom>
            <a:solidFill>
              <a:srgbClr val="4B9D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4B9D39"/>
                  </a:solidFill>
                </a:defRPr>
              </a:pPr>
              <a:endParaRPr/>
            </a:p>
          </p:txBody>
        </p:sp>
        <p:sp>
          <p:nvSpPr>
            <p:cNvPr id="558" name="Полилиния 23"/>
            <p:cNvSpPr/>
            <p:nvPr/>
          </p:nvSpPr>
          <p:spPr>
            <a:xfrm>
              <a:off x="123749" y="202500"/>
              <a:ext cx="225001" cy="22501"/>
            </a:xfrm>
            <a:prstGeom prst="rect">
              <a:avLst/>
            </a:prstGeom>
            <a:solidFill>
              <a:srgbClr val="4B9D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4B9D39"/>
                  </a:solidFill>
                </a:defRPr>
              </a:pPr>
              <a:endParaRPr/>
            </a:p>
          </p:txBody>
        </p:sp>
        <p:sp>
          <p:nvSpPr>
            <p:cNvPr id="559" name="Полилиния 26"/>
            <p:cNvSpPr/>
            <p:nvPr/>
          </p:nvSpPr>
          <p:spPr>
            <a:xfrm>
              <a:off x="123749" y="495000"/>
              <a:ext cx="382501" cy="22501"/>
            </a:xfrm>
            <a:prstGeom prst="rect">
              <a:avLst/>
            </a:prstGeom>
            <a:solidFill>
              <a:srgbClr val="4B9D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4B9D39"/>
                  </a:solidFill>
                </a:defRPr>
              </a:pPr>
              <a:endParaRPr/>
            </a:p>
          </p:txBody>
        </p:sp>
        <p:sp>
          <p:nvSpPr>
            <p:cNvPr id="560" name="Полилиния 27"/>
            <p:cNvSpPr/>
            <p:nvPr/>
          </p:nvSpPr>
          <p:spPr>
            <a:xfrm>
              <a:off x="528749" y="33750"/>
              <a:ext cx="112501" cy="225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"/>
                  </a:lnTo>
                  <a:cubicBezTo>
                    <a:pt x="9528" y="2160"/>
                    <a:pt x="17280" y="6036"/>
                    <a:pt x="17280" y="10800"/>
                  </a:cubicBezTo>
                  <a:cubicBezTo>
                    <a:pt x="17280" y="15564"/>
                    <a:pt x="9528" y="19440"/>
                    <a:pt x="0" y="19440"/>
                  </a:cubicBezTo>
                  <a:lnTo>
                    <a:pt x="0" y="21600"/>
                  </a:lnTo>
                  <a:cubicBezTo>
                    <a:pt x="11910" y="21600"/>
                    <a:pt x="21600" y="16755"/>
                    <a:pt x="21600" y="10800"/>
                  </a:cubicBezTo>
                  <a:cubicBezTo>
                    <a:pt x="21600" y="4845"/>
                    <a:pt x="11910" y="0"/>
                    <a:pt x="0" y="0"/>
                  </a:cubicBezTo>
                  <a:close/>
                </a:path>
              </a:pathLst>
            </a:custGeom>
            <a:solidFill>
              <a:srgbClr val="4B9D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4B9D39"/>
                  </a:solidFill>
                </a:defRPr>
              </a:pPr>
              <a:endParaRPr/>
            </a:p>
          </p:txBody>
        </p:sp>
        <p:sp>
          <p:nvSpPr>
            <p:cNvPr id="561" name="Полилиния 28"/>
            <p:cNvSpPr/>
            <p:nvPr/>
          </p:nvSpPr>
          <p:spPr>
            <a:xfrm>
              <a:off x="157499" y="539999"/>
              <a:ext cx="45001" cy="22501"/>
            </a:xfrm>
            <a:prstGeom prst="rect">
              <a:avLst/>
            </a:prstGeom>
            <a:solidFill>
              <a:srgbClr val="4B9D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4B9D39"/>
                  </a:solidFill>
                </a:defRPr>
              </a:pPr>
              <a:endParaRPr/>
            </a:p>
          </p:txBody>
        </p:sp>
        <p:sp>
          <p:nvSpPr>
            <p:cNvPr id="562" name="Полилиния 29"/>
            <p:cNvSpPr/>
            <p:nvPr/>
          </p:nvSpPr>
          <p:spPr>
            <a:xfrm>
              <a:off x="292499" y="539999"/>
              <a:ext cx="45001" cy="22501"/>
            </a:xfrm>
            <a:prstGeom prst="rect">
              <a:avLst/>
            </a:prstGeom>
            <a:solidFill>
              <a:srgbClr val="4B9D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4B9D39"/>
                  </a:solidFill>
                </a:defRPr>
              </a:pPr>
              <a:endParaRPr/>
            </a:p>
          </p:txBody>
        </p:sp>
        <p:sp>
          <p:nvSpPr>
            <p:cNvPr id="563" name="Полилиния 30"/>
            <p:cNvSpPr/>
            <p:nvPr/>
          </p:nvSpPr>
          <p:spPr>
            <a:xfrm>
              <a:off x="427500" y="539999"/>
              <a:ext cx="45001" cy="22501"/>
            </a:xfrm>
            <a:prstGeom prst="rect">
              <a:avLst/>
            </a:prstGeom>
            <a:solidFill>
              <a:srgbClr val="4B9D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4B9D39"/>
                  </a:solidFill>
                </a:defRPr>
              </a:pPr>
              <a:endParaRPr/>
            </a:p>
          </p:txBody>
        </p:sp>
      </p:grpSp>
      <p:sp>
        <p:nvSpPr>
          <p:cNvPr id="565" name="Прямоугольник 3"/>
          <p:cNvSpPr txBox="1"/>
          <p:nvPr/>
        </p:nvSpPr>
        <p:spPr>
          <a:xfrm>
            <a:off x="668144" y="2619337"/>
            <a:ext cx="4948561" cy="246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rPr dirty="0" err="1"/>
              <a:t>Управляющему</a:t>
            </a:r>
            <a:r>
              <a:rPr dirty="0"/>
              <a:t> </a:t>
            </a:r>
            <a:r>
              <a:rPr dirty="0" err="1"/>
              <a:t>директору</a:t>
            </a:r>
            <a:r>
              <a:rPr dirty="0"/>
              <a:t> – </a:t>
            </a:r>
            <a:r>
              <a:rPr dirty="0" err="1"/>
              <a:t>начальнику</a:t>
            </a:r>
            <a:r>
              <a:rPr dirty="0"/>
              <a:t> </a:t>
            </a:r>
            <a:r>
              <a:rPr dirty="0" err="1"/>
              <a:t>Управления</a:t>
            </a:r>
            <a:r>
              <a:rPr dirty="0"/>
              <a:t> </a:t>
            </a:r>
            <a:r>
              <a:rPr dirty="0" err="1"/>
              <a:t>экспертизы</a:t>
            </a:r>
            <a:r>
              <a:rPr dirty="0"/>
              <a:t> </a:t>
            </a:r>
            <a:r>
              <a:rPr dirty="0" err="1"/>
              <a:t>кибербезопасности</a:t>
            </a:r>
            <a:r>
              <a:rPr dirty="0"/>
              <a:t> </a:t>
            </a:r>
            <a:r>
              <a:rPr dirty="0" err="1"/>
              <a:t>Департамента</a:t>
            </a:r>
            <a:r>
              <a:rPr dirty="0"/>
              <a:t> </a:t>
            </a:r>
            <a:r>
              <a:rPr dirty="0" err="1"/>
              <a:t>кибербезопасности</a:t>
            </a:r>
            <a:r>
              <a:rPr dirty="0"/>
              <a:t> И.И. </a:t>
            </a:r>
            <a:r>
              <a:rPr dirty="0" err="1"/>
              <a:t>Иванову</a:t>
            </a:r>
            <a:r>
              <a:rPr dirty="0"/>
              <a:t> </a:t>
            </a:r>
            <a:r>
              <a:rPr dirty="0" err="1"/>
              <a:t>от</a:t>
            </a:r>
            <a:r>
              <a:rPr dirty="0"/>
              <a:t> </a:t>
            </a:r>
            <a:r>
              <a:rPr dirty="0" err="1"/>
              <a:t>и.о</a:t>
            </a:r>
            <a:r>
              <a:rPr dirty="0"/>
              <a:t>. </a:t>
            </a:r>
            <a:r>
              <a:rPr dirty="0" err="1"/>
              <a:t>директора</a:t>
            </a:r>
            <a:r>
              <a:rPr dirty="0"/>
              <a:t> </a:t>
            </a:r>
            <a:r>
              <a:rPr dirty="0" err="1"/>
              <a:t>Департамента</a:t>
            </a:r>
            <a:r>
              <a:rPr dirty="0"/>
              <a:t> </a:t>
            </a:r>
            <a:r>
              <a:rPr dirty="0" err="1"/>
              <a:t>безопасности</a:t>
            </a:r>
            <a:r>
              <a:rPr dirty="0"/>
              <a:t> П.П. </a:t>
            </a:r>
            <a:r>
              <a:rPr dirty="0" err="1"/>
              <a:t>Петрова</a:t>
            </a:r>
            <a:endParaRPr dirty="0"/>
          </a:p>
          <a:p>
            <a:pPr>
              <a:defRPr sz="1400"/>
            </a:pPr>
            <a:r>
              <a:rPr dirty="0"/>
              <a:t>О </a:t>
            </a:r>
            <a:r>
              <a:rPr dirty="0" err="1"/>
              <a:t>согласовании</a:t>
            </a:r>
            <a:r>
              <a:rPr dirty="0"/>
              <a:t> </a:t>
            </a:r>
            <a:r>
              <a:rPr dirty="0" err="1"/>
              <a:t>проекта</a:t>
            </a:r>
            <a:r>
              <a:rPr dirty="0"/>
              <a:t> ТЗ.</a:t>
            </a:r>
            <a:br>
              <a:rPr dirty="0"/>
            </a:br>
            <a:r>
              <a:rPr dirty="0" err="1"/>
              <a:t>Уважаемый</a:t>
            </a:r>
            <a:r>
              <a:rPr dirty="0"/>
              <a:t> </a:t>
            </a:r>
            <a:r>
              <a:rPr dirty="0" err="1"/>
              <a:t>Иван</a:t>
            </a:r>
            <a:r>
              <a:rPr dirty="0"/>
              <a:t> </a:t>
            </a:r>
            <a:r>
              <a:rPr dirty="0" err="1"/>
              <a:t>Иванович</a:t>
            </a:r>
            <a:r>
              <a:rPr dirty="0"/>
              <a:t>,</a:t>
            </a:r>
          </a:p>
          <a:p>
            <a:pPr>
              <a:defRPr sz="1400"/>
            </a:pPr>
            <a:r>
              <a:rPr dirty="0" err="1"/>
              <a:t>Прошу</a:t>
            </a:r>
            <a:r>
              <a:rPr dirty="0"/>
              <a:t> </a:t>
            </a:r>
            <a:r>
              <a:rPr dirty="0" err="1"/>
              <a:t>Вас</a:t>
            </a:r>
            <a:r>
              <a:rPr dirty="0"/>
              <a:t> </a:t>
            </a:r>
            <a:r>
              <a:rPr dirty="0" err="1"/>
              <a:t>рассмотреть</a:t>
            </a:r>
            <a:r>
              <a:rPr dirty="0"/>
              <a:t> и </a:t>
            </a:r>
            <a:r>
              <a:rPr dirty="0" err="1"/>
              <a:t>при</a:t>
            </a:r>
            <a:r>
              <a:rPr dirty="0"/>
              <a:t> </a:t>
            </a:r>
            <a:r>
              <a:rPr dirty="0" err="1"/>
              <a:t>отсутствии</a:t>
            </a:r>
            <a:r>
              <a:rPr dirty="0"/>
              <a:t> </a:t>
            </a:r>
            <a:r>
              <a:rPr dirty="0" err="1"/>
              <a:t>замечаний</a:t>
            </a:r>
            <a:r>
              <a:rPr dirty="0"/>
              <a:t> </a:t>
            </a:r>
            <a:r>
              <a:rPr dirty="0" err="1"/>
              <a:t>согласовать</a:t>
            </a:r>
            <a:r>
              <a:rPr dirty="0"/>
              <a:t> </a:t>
            </a:r>
            <a:r>
              <a:rPr dirty="0" err="1"/>
              <a:t>техническое</a:t>
            </a:r>
            <a:r>
              <a:rPr dirty="0"/>
              <a:t> </a:t>
            </a:r>
            <a:r>
              <a:rPr dirty="0" err="1"/>
              <a:t>задание</a:t>
            </a:r>
            <a:r>
              <a:rPr dirty="0"/>
              <a:t> </a:t>
            </a:r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предоставление</a:t>
            </a:r>
            <a:r>
              <a:rPr dirty="0"/>
              <a:t> </a:t>
            </a:r>
            <a:r>
              <a:rPr dirty="0" err="1"/>
              <a:t>услуги</a:t>
            </a:r>
            <a:r>
              <a:rPr dirty="0"/>
              <a:t> </a:t>
            </a:r>
            <a:r>
              <a:rPr dirty="0" err="1"/>
              <a:t>технической</a:t>
            </a:r>
            <a:r>
              <a:rPr dirty="0"/>
              <a:t> </a:t>
            </a:r>
            <a:r>
              <a:rPr dirty="0" err="1"/>
              <a:t>поддержки</a:t>
            </a:r>
            <a:r>
              <a:rPr dirty="0"/>
              <a:t> (</a:t>
            </a:r>
            <a:r>
              <a:rPr dirty="0" err="1"/>
              <a:t>сопровождения</a:t>
            </a:r>
            <a:r>
              <a:rPr dirty="0"/>
              <a:t>) </a:t>
            </a:r>
            <a:r>
              <a:rPr dirty="0" err="1"/>
              <a:t>программного</a:t>
            </a:r>
            <a:r>
              <a:rPr dirty="0"/>
              <a:t> </a:t>
            </a:r>
            <a:r>
              <a:rPr dirty="0" err="1"/>
              <a:t>обеспечения</a:t>
            </a:r>
            <a:r>
              <a:rPr dirty="0"/>
              <a:t>. </a:t>
            </a:r>
            <a:r>
              <a:rPr dirty="0" err="1"/>
              <a:t>Приложение</a:t>
            </a:r>
            <a:r>
              <a:rPr dirty="0"/>
              <a:t>: </a:t>
            </a:r>
            <a:r>
              <a:rPr dirty="0" err="1"/>
              <a:t>файл</a:t>
            </a:r>
            <a:r>
              <a:rPr dirty="0"/>
              <a:t> ТЗ </a:t>
            </a:r>
            <a:r>
              <a:rPr dirty="0" err="1"/>
              <a:t>на</a:t>
            </a:r>
            <a:r>
              <a:rPr dirty="0"/>
              <a:t> ТП Документ.docx</a:t>
            </a:r>
          </a:p>
        </p:txBody>
      </p:sp>
      <p:sp>
        <p:nvSpPr>
          <p:cNvPr id="566" name="Прямоугольник 38"/>
          <p:cNvSpPr txBox="1"/>
          <p:nvPr/>
        </p:nvSpPr>
        <p:spPr>
          <a:xfrm>
            <a:off x="7297717" y="5091270"/>
            <a:ext cx="3628659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/>
            </a:pPr>
            <a:r>
              <a:rPr dirty="0" err="1"/>
              <a:t>Конфиденциально</a:t>
            </a:r>
            <a:r>
              <a:rPr dirty="0"/>
              <a:t> </a:t>
            </a:r>
            <a:r>
              <a:rPr dirty="0">
                <a:solidFill>
                  <a:srgbClr val="FFFFFF"/>
                </a:solidFill>
              </a:rPr>
              <a:t>	87%</a:t>
            </a:r>
            <a:br>
              <a:rPr dirty="0"/>
            </a:br>
            <a:r>
              <a:rPr dirty="0" err="1"/>
              <a:t>Не</a:t>
            </a:r>
            <a:r>
              <a:rPr dirty="0"/>
              <a:t> </a:t>
            </a:r>
            <a:r>
              <a:rPr dirty="0" err="1"/>
              <a:t>конфиденциально</a:t>
            </a:r>
            <a:r>
              <a:rPr dirty="0"/>
              <a:t>: 	</a:t>
            </a:r>
            <a:r>
              <a:rPr dirty="0">
                <a:solidFill>
                  <a:srgbClr val="FFFFFF"/>
                </a:solidFill>
              </a:rPr>
              <a:t>13%</a:t>
            </a:r>
          </a:p>
        </p:txBody>
      </p:sp>
      <p:sp>
        <p:nvSpPr>
          <p:cNvPr id="567" name="Прямоугольник 3"/>
          <p:cNvSpPr txBox="1"/>
          <p:nvPr/>
        </p:nvSpPr>
        <p:spPr>
          <a:xfrm>
            <a:off x="6417217" y="2662977"/>
            <a:ext cx="4948561" cy="246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t>Управляющему директору начальнику Управления экспертизы кибербезопасности Департамента кибербезопасности </a:t>
            </a:r>
            <a:r>
              <a:rPr>
                <a:solidFill>
                  <a:srgbClr val="CA7A25"/>
                </a:solidFill>
              </a:rPr>
              <a:t>fio </a:t>
            </a:r>
            <a:r>
              <a:t>от и.о. директора Департамента безопасности </a:t>
            </a:r>
            <a:r>
              <a:rPr>
                <a:solidFill>
                  <a:srgbClr val="CA7A25"/>
                </a:solidFill>
              </a:rPr>
              <a:t>fio</a:t>
            </a:r>
          </a:p>
          <a:p>
            <a:pPr>
              <a:defRPr sz="1400"/>
            </a:pPr>
            <a:r>
              <a:t>согласование проекта тз.</a:t>
            </a:r>
            <a:br/>
            <a:r>
              <a:t>Уважаемый </a:t>
            </a:r>
            <a:r>
              <a:rPr>
                <a:solidFill>
                  <a:srgbClr val="CA7A25"/>
                </a:solidFill>
              </a:rPr>
              <a:t>fio</a:t>
            </a:r>
            <a:r>
              <a:t>,</a:t>
            </a:r>
          </a:p>
          <a:p>
            <a:pPr>
              <a:defRPr sz="1400"/>
            </a:pPr>
            <a:r>
              <a:t>Прошу рассмотреть отсутствии замечаний </a:t>
            </a:r>
            <a:r>
              <a:rPr>
                <a:solidFill>
                  <a:srgbClr val="CA7A25"/>
                </a:solidFill>
              </a:rPr>
              <a:t>согласовать</a:t>
            </a:r>
            <a:r>
              <a:t> техническое </a:t>
            </a:r>
            <a:r>
              <a:rPr>
                <a:solidFill>
                  <a:srgbClr val="CA7A25"/>
                </a:solidFill>
              </a:rPr>
              <a:t>задание предоставление</a:t>
            </a:r>
            <a:r>
              <a:t> услуги технической поддержки сопровождения программного обеспечения. </a:t>
            </a:r>
            <a:r>
              <a:rPr>
                <a:solidFill>
                  <a:srgbClr val="4B9D39"/>
                </a:solidFill>
              </a:rPr>
              <a:t>Приложение файл</a:t>
            </a:r>
            <a:r>
              <a:t> </a:t>
            </a:r>
            <a:r>
              <a:rPr>
                <a:solidFill>
                  <a:srgbClr val="56B038"/>
                </a:solidFill>
              </a:rPr>
              <a:t>тз тп</a:t>
            </a:r>
            <a:r>
              <a:t> документ </a:t>
            </a:r>
            <a:r>
              <a:rPr>
                <a:solidFill>
                  <a:srgbClr val="56B038"/>
                </a:solidFill>
              </a:rPr>
              <a:t>docx</a:t>
            </a:r>
          </a:p>
        </p:txBody>
      </p:sp>
      <p:grpSp>
        <p:nvGrpSpPr>
          <p:cNvPr id="574" name="Сгруппировать"/>
          <p:cNvGrpSpPr/>
          <p:nvPr/>
        </p:nvGrpSpPr>
        <p:grpSpPr>
          <a:xfrm>
            <a:off x="915744" y="1753124"/>
            <a:ext cx="720002" cy="712993"/>
            <a:chOff x="0" y="0"/>
            <a:chExt cx="720000" cy="712991"/>
          </a:xfrm>
        </p:grpSpPr>
        <p:sp>
          <p:nvSpPr>
            <p:cNvPr id="568" name="Полилиния 16"/>
            <p:cNvSpPr/>
            <p:nvPr/>
          </p:nvSpPr>
          <p:spPr>
            <a:xfrm>
              <a:off x="0" y="0"/>
              <a:ext cx="720001" cy="712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3" h="21600" extrusionOk="0">
                  <a:moveTo>
                    <a:pt x="21356" y="2647"/>
                  </a:moveTo>
                  <a:cubicBezTo>
                    <a:pt x="21343" y="2635"/>
                    <a:pt x="18814" y="191"/>
                    <a:pt x="18814" y="191"/>
                  </a:cubicBezTo>
                  <a:cubicBezTo>
                    <a:pt x="18717" y="97"/>
                    <a:pt x="18617" y="0"/>
                    <a:pt x="18430" y="0"/>
                  </a:cubicBezTo>
                  <a:lnTo>
                    <a:pt x="8247" y="0"/>
                  </a:lnTo>
                  <a:cubicBezTo>
                    <a:pt x="7950" y="0"/>
                    <a:pt x="7708" y="245"/>
                    <a:pt x="7708" y="546"/>
                  </a:cubicBezTo>
                  <a:lnTo>
                    <a:pt x="7708" y="2224"/>
                  </a:lnTo>
                  <a:lnTo>
                    <a:pt x="4119" y="2847"/>
                  </a:lnTo>
                  <a:cubicBezTo>
                    <a:pt x="3831" y="2898"/>
                    <a:pt x="3638" y="3177"/>
                    <a:pt x="3688" y="3468"/>
                  </a:cubicBezTo>
                  <a:lnTo>
                    <a:pt x="3870" y="4544"/>
                  </a:lnTo>
                  <a:cubicBezTo>
                    <a:pt x="2703" y="4942"/>
                    <a:pt x="1506" y="5352"/>
                    <a:pt x="350" y="5773"/>
                  </a:cubicBezTo>
                  <a:cubicBezTo>
                    <a:pt x="76" y="5874"/>
                    <a:pt x="-67" y="6181"/>
                    <a:pt x="30" y="6460"/>
                  </a:cubicBezTo>
                  <a:lnTo>
                    <a:pt x="2330" y="12936"/>
                  </a:lnTo>
                  <a:cubicBezTo>
                    <a:pt x="2377" y="13066"/>
                    <a:pt x="2498" y="13148"/>
                    <a:pt x="2627" y="13148"/>
                  </a:cubicBezTo>
                  <a:cubicBezTo>
                    <a:pt x="2663" y="13148"/>
                    <a:pt x="2699" y="13141"/>
                    <a:pt x="2734" y="13129"/>
                  </a:cubicBezTo>
                  <a:cubicBezTo>
                    <a:pt x="2898" y="13069"/>
                    <a:pt x="2983" y="12886"/>
                    <a:pt x="2924" y="12720"/>
                  </a:cubicBezTo>
                  <a:lnTo>
                    <a:pt x="658" y="6339"/>
                  </a:lnTo>
                  <a:cubicBezTo>
                    <a:pt x="1747" y="5944"/>
                    <a:pt x="2875" y="5558"/>
                    <a:pt x="3978" y="5182"/>
                  </a:cubicBezTo>
                  <a:lnTo>
                    <a:pt x="5062" y="11582"/>
                  </a:lnTo>
                  <a:lnTo>
                    <a:pt x="6309" y="18954"/>
                  </a:lnTo>
                  <a:cubicBezTo>
                    <a:pt x="6354" y="19214"/>
                    <a:pt x="6580" y="19399"/>
                    <a:pt x="6835" y="19399"/>
                  </a:cubicBezTo>
                  <a:cubicBezTo>
                    <a:pt x="6863" y="19399"/>
                    <a:pt x="6893" y="19397"/>
                    <a:pt x="6922" y="19392"/>
                  </a:cubicBezTo>
                  <a:lnTo>
                    <a:pt x="10300" y="18805"/>
                  </a:lnTo>
                  <a:lnTo>
                    <a:pt x="12939" y="18347"/>
                  </a:lnTo>
                  <a:lnTo>
                    <a:pt x="8970" y="19792"/>
                  </a:lnTo>
                  <a:lnTo>
                    <a:pt x="5839" y="20932"/>
                  </a:lnTo>
                  <a:lnTo>
                    <a:pt x="3408" y="14082"/>
                  </a:lnTo>
                  <a:cubicBezTo>
                    <a:pt x="3349" y="13916"/>
                    <a:pt x="3168" y="13830"/>
                    <a:pt x="3004" y="13890"/>
                  </a:cubicBezTo>
                  <a:cubicBezTo>
                    <a:pt x="2840" y="13949"/>
                    <a:pt x="2755" y="14132"/>
                    <a:pt x="2814" y="14298"/>
                  </a:cubicBezTo>
                  <a:lnTo>
                    <a:pt x="5280" y="21246"/>
                  </a:lnTo>
                  <a:cubicBezTo>
                    <a:pt x="5359" y="21464"/>
                    <a:pt x="5563" y="21600"/>
                    <a:pt x="5779" y="21600"/>
                  </a:cubicBezTo>
                  <a:cubicBezTo>
                    <a:pt x="5839" y="21600"/>
                    <a:pt x="5899" y="21590"/>
                    <a:pt x="5958" y="21568"/>
                  </a:cubicBezTo>
                  <a:lnTo>
                    <a:pt x="9183" y="20393"/>
                  </a:lnTo>
                  <a:lnTo>
                    <a:pt x="16505" y="17728"/>
                  </a:lnTo>
                  <a:lnTo>
                    <a:pt x="17904" y="17485"/>
                  </a:lnTo>
                  <a:lnTo>
                    <a:pt x="20994" y="17485"/>
                  </a:lnTo>
                  <a:cubicBezTo>
                    <a:pt x="21291" y="17485"/>
                    <a:pt x="21533" y="17239"/>
                    <a:pt x="21533" y="16937"/>
                  </a:cubicBezTo>
                  <a:lnTo>
                    <a:pt x="21533" y="3007"/>
                  </a:lnTo>
                  <a:cubicBezTo>
                    <a:pt x="21533" y="2816"/>
                    <a:pt x="21431" y="2718"/>
                    <a:pt x="21356" y="2647"/>
                  </a:cubicBezTo>
                  <a:close/>
                  <a:moveTo>
                    <a:pt x="20520" y="2722"/>
                  </a:moveTo>
                  <a:lnTo>
                    <a:pt x="18942" y="2722"/>
                  </a:lnTo>
                  <a:lnTo>
                    <a:pt x="18903" y="2723"/>
                  </a:lnTo>
                  <a:cubicBezTo>
                    <a:pt x="18827" y="2723"/>
                    <a:pt x="18650" y="2724"/>
                    <a:pt x="18605" y="2679"/>
                  </a:cubicBezTo>
                  <a:cubicBezTo>
                    <a:pt x="18595" y="2669"/>
                    <a:pt x="18583" y="2634"/>
                    <a:pt x="18583" y="2569"/>
                  </a:cubicBezTo>
                  <a:lnTo>
                    <a:pt x="18579" y="847"/>
                  </a:lnTo>
                  <a:close/>
                  <a:moveTo>
                    <a:pt x="20902" y="16846"/>
                  </a:moveTo>
                  <a:lnTo>
                    <a:pt x="8339" y="16846"/>
                  </a:lnTo>
                  <a:lnTo>
                    <a:pt x="8339" y="10619"/>
                  </a:lnTo>
                  <a:cubicBezTo>
                    <a:pt x="8339" y="10442"/>
                    <a:pt x="8198" y="10299"/>
                    <a:pt x="8023" y="10299"/>
                  </a:cubicBezTo>
                  <a:cubicBezTo>
                    <a:pt x="7849" y="10299"/>
                    <a:pt x="7708" y="10442"/>
                    <a:pt x="7708" y="10619"/>
                  </a:cubicBezTo>
                  <a:lnTo>
                    <a:pt x="7708" y="16937"/>
                  </a:lnTo>
                  <a:cubicBezTo>
                    <a:pt x="7708" y="17239"/>
                    <a:pt x="7950" y="17485"/>
                    <a:pt x="8247" y="17485"/>
                  </a:cubicBezTo>
                  <a:lnTo>
                    <a:pt x="14170" y="17485"/>
                  </a:lnTo>
                  <a:lnTo>
                    <a:pt x="10193" y="18175"/>
                  </a:lnTo>
                  <a:lnTo>
                    <a:pt x="6914" y="18745"/>
                  </a:lnTo>
                  <a:lnTo>
                    <a:pt x="5684" y="11474"/>
                  </a:lnTo>
                  <a:lnTo>
                    <a:pt x="4326" y="3460"/>
                  </a:lnTo>
                  <a:lnTo>
                    <a:pt x="7708" y="2873"/>
                  </a:lnTo>
                  <a:lnTo>
                    <a:pt x="7708" y="9136"/>
                  </a:lnTo>
                  <a:cubicBezTo>
                    <a:pt x="7708" y="9312"/>
                    <a:pt x="7849" y="9455"/>
                    <a:pt x="8023" y="9455"/>
                  </a:cubicBezTo>
                  <a:cubicBezTo>
                    <a:pt x="8198" y="9455"/>
                    <a:pt x="8339" y="9312"/>
                    <a:pt x="8339" y="9136"/>
                  </a:cubicBezTo>
                  <a:lnTo>
                    <a:pt x="8339" y="639"/>
                  </a:lnTo>
                  <a:lnTo>
                    <a:pt x="17948" y="639"/>
                  </a:lnTo>
                  <a:lnTo>
                    <a:pt x="17952" y="2570"/>
                  </a:lnTo>
                  <a:cubicBezTo>
                    <a:pt x="17952" y="2804"/>
                    <a:pt x="18022" y="2993"/>
                    <a:pt x="18161" y="3133"/>
                  </a:cubicBezTo>
                  <a:cubicBezTo>
                    <a:pt x="18374" y="3347"/>
                    <a:pt x="18675" y="3362"/>
                    <a:pt x="18862" y="3362"/>
                  </a:cubicBezTo>
                  <a:cubicBezTo>
                    <a:pt x="18878" y="3362"/>
                    <a:pt x="18893" y="3362"/>
                    <a:pt x="18907" y="3362"/>
                  </a:cubicBezTo>
                  <a:lnTo>
                    <a:pt x="20902" y="3361"/>
                  </a:lnTo>
                  <a:close/>
                </a:path>
              </a:pathLst>
            </a:custGeom>
            <a:solidFill>
              <a:srgbClr val="4B9D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69" name="Полилиния 17"/>
            <p:cNvSpPr/>
            <p:nvPr/>
          </p:nvSpPr>
          <p:spPr>
            <a:xfrm>
              <a:off x="329667" y="153219"/>
              <a:ext cx="322647" cy="21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16764"/>
                    <a:pt x="316" y="21600"/>
                    <a:pt x="706" y="21600"/>
                  </a:cubicBezTo>
                  <a:lnTo>
                    <a:pt x="20894" y="21600"/>
                  </a:lnTo>
                  <a:cubicBezTo>
                    <a:pt x="21284" y="21600"/>
                    <a:pt x="21600" y="16764"/>
                    <a:pt x="21600" y="10800"/>
                  </a:cubicBezTo>
                  <a:cubicBezTo>
                    <a:pt x="21600" y="4836"/>
                    <a:pt x="21284" y="0"/>
                    <a:pt x="20894" y="0"/>
                  </a:cubicBezTo>
                  <a:lnTo>
                    <a:pt x="706" y="0"/>
                  </a:lnTo>
                  <a:cubicBezTo>
                    <a:pt x="316" y="0"/>
                    <a:pt x="0" y="4836"/>
                    <a:pt x="0" y="10800"/>
                  </a:cubicBezTo>
                  <a:close/>
                </a:path>
              </a:pathLst>
            </a:custGeom>
            <a:solidFill>
              <a:srgbClr val="4B9D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70" name="Полилиния 18"/>
            <p:cNvSpPr/>
            <p:nvPr/>
          </p:nvSpPr>
          <p:spPr>
            <a:xfrm>
              <a:off x="329667" y="228147"/>
              <a:ext cx="322647" cy="21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94" y="0"/>
                  </a:moveTo>
                  <a:lnTo>
                    <a:pt x="706" y="0"/>
                  </a:lnTo>
                  <a:cubicBezTo>
                    <a:pt x="316" y="0"/>
                    <a:pt x="0" y="4836"/>
                    <a:pt x="0" y="10800"/>
                  </a:cubicBezTo>
                  <a:cubicBezTo>
                    <a:pt x="0" y="16764"/>
                    <a:pt x="316" y="21600"/>
                    <a:pt x="706" y="21600"/>
                  </a:cubicBezTo>
                  <a:lnTo>
                    <a:pt x="20894" y="21600"/>
                  </a:lnTo>
                  <a:cubicBezTo>
                    <a:pt x="21284" y="21600"/>
                    <a:pt x="21600" y="16764"/>
                    <a:pt x="21600" y="10800"/>
                  </a:cubicBezTo>
                  <a:cubicBezTo>
                    <a:pt x="21600" y="4836"/>
                    <a:pt x="21284" y="0"/>
                    <a:pt x="20894" y="0"/>
                  </a:cubicBezTo>
                  <a:close/>
                </a:path>
              </a:pathLst>
            </a:custGeom>
            <a:solidFill>
              <a:srgbClr val="4B9D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71" name="Полилиния 19"/>
            <p:cNvSpPr/>
            <p:nvPr/>
          </p:nvSpPr>
          <p:spPr>
            <a:xfrm>
              <a:off x="329667" y="303075"/>
              <a:ext cx="322647" cy="21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94" y="0"/>
                  </a:moveTo>
                  <a:lnTo>
                    <a:pt x="706" y="0"/>
                  </a:lnTo>
                  <a:cubicBezTo>
                    <a:pt x="316" y="0"/>
                    <a:pt x="0" y="4836"/>
                    <a:pt x="0" y="10800"/>
                  </a:cubicBezTo>
                  <a:cubicBezTo>
                    <a:pt x="0" y="16764"/>
                    <a:pt x="316" y="21600"/>
                    <a:pt x="706" y="21600"/>
                  </a:cubicBezTo>
                  <a:lnTo>
                    <a:pt x="20894" y="21600"/>
                  </a:lnTo>
                  <a:cubicBezTo>
                    <a:pt x="21284" y="21600"/>
                    <a:pt x="21600" y="16764"/>
                    <a:pt x="21600" y="10800"/>
                  </a:cubicBezTo>
                  <a:cubicBezTo>
                    <a:pt x="21600" y="4836"/>
                    <a:pt x="21284" y="0"/>
                    <a:pt x="20894" y="0"/>
                  </a:cubicBezTo>
                  <a:close/>
                </a:path>
              </a:pathLst>
            </a:custGeom>
            <a:solidFill>
              <a:srgbClr val="4B9D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72" name="Полилиния 20"/>
            <p:cNvSpPr/>
            <p:nvPr/>
          </p:nvSpPr>
          <p:spPr>
            <a:xfrm>
              <a:off x="329667" y="378004"/>
              <a:ext cx="322647" cy="21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94" y="0"/>
                  </a:moveTo>
                  <a:lnTo>
                    <a:pt x="706" y="0"/>
                  </a:lnTo>
                  <a:cubicBezTo>
                    <a:pt x="316" y="0"/>
                    <a:pt x="0" y="4836"/>
                    <a:pt x="0" y="10800"/>
                  </a:cubicBezTo>
                  <a:cubicBezTo>
                    <a:pt x="0" y="16764"/>
                    <a:pt x="316" y="21600"/>
                    <a:pt x="706" y="21600"/>
                  </a:cubicBezTo>
                  <a:lnTo>
                    <a:pt x="20894" y="21600"/>
                  </a:lnTo>
                  <a:cubicBezTo>
                    <a:pt x="21284" y="21600"/>
                    <a:pt x="21600" y="16764"/>
                    <a:pt x="21600" y="10800"/>
                  </a:cubicBezTo>
                  <a:cubicBezTo>
                    <a:pt x="21600" y="4836"/>
                    <a:pt x="21284" y="0"/>
                    <a:pt x="20894" y="0"/>
                  </a:cubicBezTo>
                  <a:close/>
                </a:path>
              </a:pathLst>
            </a:custGeom>
            <a:solidFill>
              <a:srgbClr val="4B9D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73" name="Полилиния 21"/>
            <p:cNvSpPr/>
            <p:nvPr/>
          </p:nvSpPr>
          <p:spPr>
            <a:xfrm>
              <a:off x="329667" y="452934"/>
              <a:ext cx="322647" cy="21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94" y="0"/>
                  </a:moveTo>
                  <a:lnTo>
                    <a:pt x="706" y="0"/>
                  </a:lnTo>
                  <a:cubicBezTo>
                    <a:pt x="316" y="0"/>
                    <a:pt x="0" y="4836"/>
                    <a:pt x="0" y="10800"/>
                  </a:cubicBezTo>
                  <a:cubicBezTo>
                    <a:pt x="0" y="16764"/>
                    <a:pt x="316" y="21600"/>
                    <a:pt x="706" y="21600"/>
                  </a:cubicBezTo>
                  <a:lnTo>
                    <a:pt x="20894" y="21600"/>
                  </a:lnTo>
                  <a:cubicBezTo>
                    <a:pt x="21284" y="21600"/>
                    <a:pt x="21600" y="16764"/>
                    <a:pt x="21600" y="10800"/>
                  </a:cubicBezTo>
                  <a:cubicBezTo>
                    <a:pt x="21600" y="4836"/>
                    <a:pt x="21284" y="0"/>
                    <a:pt x="20894" y="0"/>
                  </a:cubicBezTo>
                  <a:close/>
                </a:path>
              </a:pathLst>
            </a:custGeom>
            <a:solidFill>
              <a:srgbClr val="4B9D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590" name="Сгруппировать"/>
          <p:cNvGrpSpPr/>
          <p:nvPr/>
        </p:nvGrpSpPr>
        <p:grpSpPr>
          <a:xfrm>
            <a:off x="6483998" y="5022578"/>
            <a:ext cx="720000" cy="720001"/>
            <a:chOff x="0" y="0"/>
            <a:chExt cx="719999" cy="719999"/>
          </a:xfrm>
        </p:grpSpPr>
        <p:sp>
          <p:nvSpPr>
            <p:cNvPr id="575" name="Полилиния 46"/>
            <p:cNvSpPr/>
            <p:nvPr/>
          </p:nvSpPr>
          <p:spPr>
            <a:xfrm>
              <a:off x="623999" y="59999"/>
              <a:ext cx="96001" cy="621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1" y="3742"/>
                  </a:moveTo>
                  <a:cubicBezTo>
                    <a:pt x="21570" y="3697"/>
                    <a:pt x="21532" y="3652"/>
                    <a:pt x="21430" y="3609"/>
                  </a:cubicBezTo>
                  <a:lnTo>
                    <a:pt x="13330" y="270"/>
                  </a:lnTo>
                  <a:cubicBezTo>
                    <a:pt x="12933" y="108"/>
                    <a:pt x="11926" y="0"/>
                    <a:pt x="10800" y="0"/>
                  </a:cubicBezTo>
                  <a:cubicBezTo>
                    <a:pt x="9674" y="0"/>
                    <a:pt x="8667" y="108"/>
                    <a:pt x="8270" y="270"/>
                  </a:cubicBezTo>
                  <a:lnTo>
                    <a:pt x="170" y="3609"/>
                  </a:lnTo>
                  <a:cubicBezTo>
                    <a:pt x="68" y="3652"/>
                    <a:pt x="27" y="3697"/>
                    <a:pt x="19" y="3742"/>
                  </a:cubicBezTo>
                  <a:cubicBezTo>
                    <a:pt x="19" y="3747"/>
                    <a:pt x="0" y="3751"/>
                    <a:pt x="0" y="3756"/>
                  </a:cubicBezTo>
                  <a:lnTo>
                    <a:pt x="0" y="19932"/>
                  </a:lnTo>
                  <a:cubicBezTo>
                    <a:pt x="0" y="20372"/>
                    <a:pt x="1153" y="20802"/>
                    <a:pt x="3164" y="21112"/>
                  </a:cubicBezTo>
                  <a:cubicBezTo>
                    <a:pt x="5270" y="21437"/>
                    <a:pt x="8035" y="21600"/>
                    <a:pt x="10800" y="21600"/>
                  </a:cubicBezTo>
                  <a:cubicBezTo>
                    <a:pt x="13565" y="21600"/>
                    <a:pt x="16330" y="21437"/>
                    <a:pt x="18436" y="21112"/>
                  </a:cubicBezTo>
                  <a:cubicBezTo>
                    <a:pt x="20447" y="20802"/>
                    <a:pt x="21600" y="20372"/>
                    <a:pt x="21600" y="19932"/>
                  </a:cubicBezTo>
                  <a:lnTo>
                    <a:pt x="21600" y="3756"/>
                  </a:lnTo>
                  <a:cubicBezTo>
                    <a:pt x="21600" y="3751"/>
                    <a:pt x="21581" y="3747"/>
                    <a:pt x="21581" y="3742"/>
                  </a:cubicBezTo>
                  <a:close/>
                  <a:moveTo>
                    <a:pt x="10800" y="1606"/>
                  </a:moveTo>
                  <a:lnTo>
                    <a:pt x="15004" y="3339"/>
                  </a:lnTo>
                  <a:lnTo>
                    <a:pt x="6596" y="3339"/>
                  </a:lnTo>
                  <a:lnTo>
                    <a:pt x="10800" y="1606"/>
                  </a:lnTo>
                  <a:close/>
                  <a:moveTo>
                    <a:pt x="16200" y="19932"/>
                  </a:moveTo>
                  <a:cubicBezTo>
                    <a:pt x="16200" y="20151"/>
                    <a:pt x="15625" y="20367"/>
                    <a:pt x="14618" y="20522"/>
                  </a:cubicBezTo>
                  <a:cubicBezTo>
                    <a:pt x="12514" y="20847"/>
                    <a:pt x="9086" y="20847"/>
                    <a:pt x="6982" y="20522"/>
                  </a:cubicBezTo>
                  <a:cubicBezTo>
                    <a:pt x="5975" y="20367"/>
                    <a:pt x="5400" y="20151"/>
                    <a:pt x="5400" y="19932"/>
                  </a:cubicBezTo>
                  <a:lnTo>
                    <a:pt x="5400" y="18781"/>
                  </a:lnTo>
                  <a:lnTo>
                    <a:pt x="16200" y="18781"/>
                  </a:lnTo>
                  <a:lnTo>
                    <a:pt x="16200" y="19932"/>
                  </a:lnTo>
                  <a:close/>
                  <a:moveTo>
                    <a:pt x="16200" y="17946"/>
                  </a:moveTo>
                  <a:lnTo>
                    <a:pt x="5400" y="17946"/>
                  </a:lnTo>
                  <a:lnTo>
                    <a:pt x="5400" y="4174"/>
                  </a:lnTo>
                  <a:lnTo>
                    <a:pt x="16200" y="4174"/>
                  </a:lnTo>
                  <a:lnTo>
                    <a:pt x="16200" y="17946"/>
                  </a:lnTo>
                  <a:close/>
                </a:path>
              </a:pathLst>
            </a:custGeom>
            <a:solidFill>
              <a:srgbClr val="4B9D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4B9D39"/>
                  </a:solidFill>
                </a:defRPr>
              </a:pPr>
              <a:endParaRPr/>
            </a:p>
          </p:txBody>
        </p:sp>
        <p:sp>
          <p:nvSpPr>
            <p:cNvPr id="576" name="Полилиния 47"/>
            <p:cNvSpPr/>
            <p:nvPr/>
          </p:nvSpPr>
          <p:spPr>
            <a:xfrm>
              <a:off x="0" y="0"/>
              <a:ext cx="600000" cy="72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68" y="0"/>
                  </a:moveTo>
                  <a:lnTo>
                    <a:pt x="432" y="0"/>
                  </a:lnTo>
                  <a:cubicBezTo>
                    <a:pt x="194" y="0"/>
                    <a:pt x="0" y="161"/>
                    <a:pt x="0" y="360"/>
                  </a:cubicBezTo>
                  <a:lnTo>
                    <a:pt x="0" y="17640"/>
                  </a:lnTo>
                  <a:cubicBezTo>
                    <a:pt x="0" y="17648"/>
                    <a:pt x="5" y="17655"/>
                    <a:pt x="6" y="17663"/>
                  </a:cubicBezTo>
                  <a:cubicBezTo>
                    <a:pt x="8" y="17694"/>
                    <a:pt x="15" y="17725"/>
                    <a:pt x="28" y="17755"/>
                  </a:cubicBezTo>
                  <a:cubicBezTo>
                    <a:pt x="32" y="17767"/>
                    <a:pt x="36" y="17778"/>
                    <a:pt x="42" y="17789"/>
                  </a:cubicBezTo>
                  <a:cubicBezTo>
                    <a:pt x="64" y="17828"/>
                    <a:pt x="90" y="17864"/>
                    <a:pt x="127" y="17895"/>
                  </a:cubicBezTo>
                  <a:lnTo>
                    <a:pt x="4447" y="21495"/>
                  </a:lnTo>
                  <a:cubicBezTo>
                    <a:pt x="4488" y="21529"/>
                    <a:pt x="4536" y="21555"/>
                    <a:pt x="4588" y="21573"/>
                  </a:cubicBezTo>
                  <a:cubicBezTo>
                    <a:pt x="4640" y="21591"/>
                    <a:pt x="4695" y="21600"/>
                    <a:pt x="4752" y="21600"/>
                  </a:cubicBezTo>
                  <a:lnTo>
                    <a:pt x="21168" y="21600"/>
                  </a:lnTo>
                  <a:cubicBezTo>
                    <a:pt x="21406" y="21600"/>
                    <a:pt x="21600" y="21439"/>
                    <a:pt x="21600" y="21240"/>
                  </a:cubicBezTo>
                  <a:lnTo>
                    <a:pt x="21600" y="360"/>
                  </a:lnTo>
                  <a:cubicBezTo>
                    <a:pt x="21600" y="161"/>
                    <a:pt x="21406" y="0"/>
                    <a:pt x="21168" y="0"/>
                  </a:cubicBezTo>
                  <a:close/>
                  <a:moveTo>
                    <a:pt x="4320" y="20371"/>
                  </a:moveTo>
                  <a:lnTo>
                    <a:pt x="1475" y="18000"/>
                  </a:lnTo>
                  <a:lnTo>
                    <a:pt x="4320" y="18000"/>
                  </a:lnTo>
                  <a:lnTo>
                    <a:pt x="4320" y="20371"/>
                  </a:lnTo>
                  <a:close/>
                  <a:moveTo>
                    <a:pt x="20736" y="20880"/>
                  </a:moveTo>
                  <a:lnTo>
                    <a:pt x="5184" y="20880"/>
                  </a:lnTo>
                  <a:lnTo>
                    <a:pt x="5184" y="17640"/>
                  </a:lnTo>
                  <a:cubicBezTo>
                    <a:pt x="5184" y="17441"/>
                    <a:pt x="4990" y="17280"/>
                    <a:pt x="4752" y="17280"/>
                  </a:cubicBezTo>
                  <a:lnTo>
                    <a:pt x="864" y="17280"/>
                  </a:lnTo>
                  <a:lnTo>
                    <a:pt x="864" y="720"/>
                  </a:lnTo>
                  <a:lnTo>
                    <a:pt x="20736" y="720"/>
                  </a:lnTo>
                  <a:lnTo>
                    <a:pt x="20736" y="20880"/>
                  </a:lnTo>
                  <a:close/>
                </a:path>
              </a:pathLst>
            </a:custGeom>
            <a:solidFill>
              <a:srgbClr val="4B9D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4B9D39"/>
                  </a:solidFill>
                </a:defRPr>
              </a:pPr>
              <a:endParaRPr/>
            </a:p>
          </p:txBody>
        </p:sp>
        <p:sp>
          <p:nvSpPr>
            <p:cNvPr id="577" name="Полилиния 48"/>
            <p:cNvSpPr/>
            <p:nvPr/>
          </p:nvSpPr>
          <p:spPr>
            <a:xfrm>
              <a:off x="48000" y="48000"/>
              <a:ext cx="504001" cy="62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914" y="4154"/>
                  </a:moveTo>
                  <a:lnTo>
                    <a:pt x="21086" y="4154"/>
                  </a:lnTo>
                  <a:cubicBezTo>
                    <a:pt x="21370" y="4154"/>
                    <a:pt x="21600" y="3968"/>
                    <a:pt x="21600" y="3738"/>
                  </a:cubicBezTo>
                  <a:lnTo>
                    <a:pt x="21600" y="415"/>
                  </a:lnTo>
                  <a:cubicBezTo>
                    <a:pt x="21600" y="186"/>
                    <a:pt x="21370" y="0"/>
                    <a:pt x="21086" y="0"/>
                  </a:cubicBezTo>
                  <a:lnTo>
                    <a:pt x="14914" y="0"/>
                  </a:lnTo>
                  <a:cubicBezTo>
                    <a:pt x="14630" y="0"/>
                    <a:pt x="14400" y="186"/>
                    <a:pt x="14400" y="415"/>
                  </a:cubicBezTo>
                  <a:lnTo>
                    <a:pt x="14400" y="1662"/>
                  </a:lnTo>
                  <a:lnTo>
                    <a:pt x="11829" y="1662"/>
                  </a:lnTo>
                  <a:cubicBezTo>
                    <a:pt x="11545" y="1662"/>
                    <a:pt x="11314" y="1847"/>
                    <a:pt x="11314" y="2077"/>
                  </a:cubicBezTo>
                  <a:lnTo>
                    <a:pt x="11314" y="7062"/>
                  </a:lnTo>
                  <a:lnTo>
                    <a:pt x="9257" y="7062"/>
                  </a:lnTo>
                  <a:lnTo>
                    <a:pt x="9257" y="5815"/>
                  </a:lnTo>
                  <a:cubicBezTo>
                    <a:pt x="9257" y="5586"/>
                    <a:pt x="9027" y="5400"/>
                    <a:pt x="8743" y="5400"/>
                  </a:cubicBezTo>
                  <a:lnTo>
                    <a:pt x="514" y="5400"/>
                  </a:lnTo>
                  <a:cubicBezTo>
                    <a:pt x="230" y="5400"/>
                    <a:pt x="0" y="5586"/>
                    <a:pt x="0" y="5815"/>
                  </a:cubicBezTo>
                  <a:lnTo>
                    <a:pt x="0" y="15785"/>
                  </a:lnTo>
                  <a:cubicBezTo>
                    <a:pt x="0" y="16014"/>
                    <a:pt x="230" y="16200"/>
                    <a:pt x="514" y="16200"/>
                  </a:cubicBezTo>
                  <a:lnTo>
                    <a:pt x="8743" y="16200"/>
                  </a:lnTo>
                  <a:cubicBezTo>
                    <a:pt x="9027" y="16200"/>
                    <a:pt x="9257" y="16014"/>
                    <a:pt x="9257" y="15785"/>
                  </a:cubicBezTo>
                  <a:lnTo>
                    <a:pt x="9257" y="14538"/>
                  </a:lnTo>
                  <a:lnTo>
                    <a:pt x="11314" y="14538"/>
                  </a:lnTo>
                  <a:lnTo>
                    <a:pt x="11314" y="19523"/>
                  </a:lnTo>
                  <a:cubicBezTo>
                    <a:pt x="11314" y="19753"/>
                    <a:pt x="11545" y="19938"/>
                    <a:pt x="11829" y="19938"/>
                  </a:cubicBezTo>
                  <a:lnTo>
                    <a:pt x="14400" y="19938"/>
                  </a:lnTo>
                  <a:lnTo>
                    <a:pt x="14400" y="21185"/>
                  </a:lnTo>
                  <a:cubicBezTo>
                    <a:pt x="14400" y="21414"/>
                    <a:pt x="14630" y="21600"/>
                    <a:pt x="14914" y="21600"/>
                  </a:cubicBezTo>
                  <a:lnTo>
                    <a:pt x="21086" y="21600"/>
                  </a:lnTo>
                  <a:cubicBezTo>
                    <a:pt x="21370" y="21600"/>
                    <a:pt x="21600" y="21414"/>
                    <a:pt x="21600" y="21185"/>
                  </a:cubicBezTo>
                  <a:lnTo>
                    <a:pt x="21600" y="17862"/>
                  </a:lnTo>
                  <a:cubicBezTo>
                    <a:pt x="21600" y="17632"/>
                    <a:pt x="21370" y="17446"/>
                    <a:pt x="21086" y="17446"/>
                  </a:cubicBezTo>
                  <a:lnTo>
                    <a:pt x="14914" y="17446"/>
                  </a:lnTo>
                  <a:cubicBezTo>
                    <a:pt x="14630" y="17446"/>
                    <a:pt x="14400" y="17632"/>
                    <a:pt x="14400" y="17862"/>
                  </a:cubicBezTo>
                  <a:lnTo>
                    <a:pt x="14400" y="19108"/>
                  </a:lnTo>
                  <a:lnTo>
                    <a:pt x="12343" y="19108"/>
                  </a:lnTo>
                  <a:lnTo>
                    <a:pt x="12343" y="11215"/>
                  </a:lnTo>
                  <a:lnTo>
                    <a:pt x="14400" y="11215"/>
                  </a:lnTo>
                  <a:lnTo>
                    <a:pt x="14400" y="12462"/>
                  </a:lnTo>
                  <a:cubicBezTo>
                    <a:pt x="14400" y="12691"/>
                    <a:pt x="14630" y="12877"/>
                    <a:pt x="14914" y="12877"/>
                  </a:cubicBezTo>
                  <a:lnTo>
                    <a:pt x="21086" y="12877"/>
                  </a:lnTo>
                  <a:cubicBezTo>
                    <a:pt x="21370" y="12877"/>
                    <a:pt x="21600" y="12691"/>
                    <a:pt x="21600" y="12462"/>
                  </a:cubicBezTo>
                  <a:lnTo>
                    <a:pt x="21600" y="9138"/>
                  </a:lnTo>
                  <a:cubicBezTo>
                    <a:pt x="21600" y="8909"/>
                    <a:pt x="21370" y="8723"/>
                    <a:pt x="21086" y="8723"/>
                  </a:cubicBezTo>
                  <a:lnTo>
                    <a:pt x="14914" y="8723"/>
                  </a:lnTo>
                  <a:cubicBezTo>
                    <a:pt x="14630" y="8723"/>
                    <a:pt x="14400" y="8909"/>
                    <a:pt x="14400" y="9138"/>
                  </a:cubicBezTo>
                  <a:lnTo>
                    <a:pt x="14400" y="10385"/>
                  </a:lnTo>
                  <a:lnTo>
                    <a:pt x="12343" y="10385"/>
                  </a:lnTo>
                  <a:lnTo>
                    <a:pt x="12343" y="2492"/>
                  </a:lnTo>
                  <a:lnTo>
                    <a:pt x="14400" y="2492"/>
                  </a:lnTo>
                  <a:lnTo>
                    <a:pt x="14400" y="3738"/>
                  </a:lnTo>
                  <a:cubicBezTo>
                    <a:pt x="14400" y="3968"/>
                    <a:pt x="14630" y="4154"/>
                    <a:pt x="14914" y="4154"/>
                  </a:cubicBezTo>
                  <a:close/>
                  <a:moveTo>
                    <a:pt x="15429" y="831"/>
                  </a:moveTo>
                  <a:lnTo>
                    <a:pt x="20571" y="831"/>
                  </a:lnTo>
                  <a:lnTo>
                    <a:pt x="20571" y="3323"/>
                  </a:lnTo>
                  <a:lnTo>
                    <a:pt x="15429" y="3323"/>
                  </a:lnTo>
                  <a:lnTo>
                    <a:pt x="15429" y="831"/>
                  </a:lnTo>
                  <a:close/>
                  <a:moveTo>
                    <a:pt x="8229" y="15369"/>
                  </a:moveTo>
                  <a:lnTo>
                    <a:pt x="1029" y="15369"/>
                  </a:lnTo>
                  <a:lnTo>
                    <a:pt x="1029" y="12877"/>
                  </a:lnTo>
                  <a:lnTo>
                    <a:pt x="8229" y="12877"/>
                  </a:lnTo>
                  <a:lnTo>
                    <a:pt x="8229" y="15369"/>
                  </a:lnTo>
                  <a:close/>
                  <a:moveTo>
                    <a:pt x="8229" y="12046"/>
                  </a:moveTo>
                  <a:lnTo>
                    <a:pt x="1029" y="12046"/>
                  </a:lnTo>
                  <a:lnTo>
                    <a:pt x="1029" y="9554"/>
                  </a:lnTo>
                  <a:lnTo>
                    <a:pt x="8229" y="9554"/>
                  </a:lnTo>
                  <a:lnTo>
                    <a:pt x="8229" y="12046"/>
                  </a:lnTo>
                  <a:close/>
                  <a:moveTo>
                    <a:pt x="8229" y="8723"/>
                  </a:moveTo>
                  <a:lnTo>
                    <a:pt x="1029" y="8723"/>
                  </a:lnTo>
                  <a:lnTo>
                    <a:pt x="1029" y="6231"/>
                  </a:lnTo>
                  <a:lnTo>
                    <a:pt x="8229" y="6231"/>
                  </a:lnTo>
                  <a:lnTo>
                    <a:pt x="8229" y="8723"/>
                  </a:lnTo>
                  <a:close/>
                  <a:moveTo>
                    <a:pt x="11314" y="13708"/>
                  </a:moveTo>
                  <a:lnTo>
                    <a:pt x="9257" y="13708"/>
                  </a:lnTo>
                  <a:lnTo>
                    <a:pt x="9257" y="11215"/>
                  </a:lnTo>
                  <a:lnTo>
                    <a:pt x="11314" y="11215"/>
                  </a:lnTo>
                  <a:lnTo>
                    <a:pt x="11314" y="13708"/>
                  </a:lnTo>
                  <a:close/>
                  <a:moveTo>
                    <a:pt x="11314" y="10385"/>
                  </a:moveTo>
                  <a:lnTo>
                    <a:pt x="9257" y="10385"/>
                  </a:lnTo>
                  <a:lnTo>
                    <a:pt x="9257" y="7892"/>
                  </a:lnTo>
                  <a:lnTo>
                    <a:pt x="11314" y="7892"/>
                  </a:lnTo>
                  <a:lnTo>
                    <a:pt x="11314" y="10385"/>
                  </a:lnTo>
                  <a:close/>
                  <a:moveTo>
                    <a:pt x="15429" y="18277"/>
                  </a:moveTo>
                  <a:lnTo>
                    <a:pt x="20571" y="18277"/>
                  </a:lnTo>
                  <a:lnTo>
                    <a:pt x="20571" y="20769"/>
                  </a:lnTo>
                  <a:lnTo>
                    <a:pt x="15429" y="20769"/>
                  </a:lnTo>
                  <a:lnTo>
                    <a:pt x="15429" y="18277"/>
                  </a:lnTo>
                  <a:close/>
                  <a:moveTo>
                    <a:pt x="15429" y="9554"/>
                  </a:moveTo>
                  <a:lnTo>
                    <a:pt x="20571" y="9554"/>
                  </a:lnTo>
                  <a:lnTo>
                    <a:pt x="20571" y="12046"/>
                  </a:lnTo>
                  <a:lnTo>
                    <a:pt x="15429" y="12046"/>
                  </a:lnTo>
                  <a:lnTo>
                    <a:pt x="15429" y="9554"/>
                  </a:lnTo>
                  <a:close/>
                </a:path>
              </a:pathLst>
            </a:custGeom>
            <a:solidFill>
              <a:srgbClr val="4B9D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4B9D39"/>
                  </a:solidFill>
                </a:defRPr>
              </a:pPr>
              <a:endParaRPr/>
            </a:p>
          </p:txBody>
        </p:sp>
        <p:sp>
          <p:nvSpPr>
            <p:cNvPr id="578" name="Полилиния 49"/>
            <p:cNvSpPr/>
            <p:nvPr/>
          </p:nvSpPr>
          <p:spPr>
            <a:xfrm>
              <a:off x="96000" y="252000"/>
              <a:ext cx="72001" cy="24001"/>
            </a:xfrm>
            <a:prstGeom prst="rect">
              <a:avLst/>
            </a:prstGeom>
            <a:solidFill>
              <a:srgbClr val="4B9D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4B9D39"/>
                  </a:solidFill>
                </a:defRPr>
              </a:pPr>
              <a:endParaRPr/>
            </a:p>
          </p:txBody>
        </p:sp>
        <p:sp>
          <p:nvSpPr>
            <p:cNvPr id="579" name="Полилиния 50"/>
            <p:cNvSpPr/>
            <p:nvPr/>
          </p:nvSpPr>
          <p:spPr>
            <a:xfrm>
              <a:off x="191999" y="252000"/>
              <a:ext cx="24001" cy="24001"/>
            </a:xfrm>
            <a:prstGeom prst="rect">
              <a:avLst/>
            </a:prstGeom>
            <a:solidFill>
              <a:srgbClr val="4B9D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4B9D39"/>
                  </a:solidFill>
                </a:defRPr>
              </a:pPr>
              <a:endParaRPr/>
            </a:p>
          </p:txBody>
        </p:sp>
        <p:sp>
          <p:nvSpPr>
            <p:cNvPr id="580" name="Полилиния 51"/>
            <p:cNvSpPr/>
            <p:nvPr/>
          </p:nvSpPr>
          <p:spPr>
            <a:xfrm>
              <a:off x="96000" y="348000"/>
              <a:ext cx="72001" cy="24001"/>
            </a:xfrm>
            <a:prstGeom prst="rect">
              <a:avLst/>
            </a:prstGeom>
            <a:solidFill>
              <a:srgbClr val="4B9D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4B9D39"/>
                  </a:solidFill>
                </a:defRPr>
              </a:pPr>
              <a:endParaRPr/>
            </a:p>
          </p:txBody>
        </p:sp>
        <p:sp>
          <p:nvSpPr>
            <p:cNvPr id="581" name="Полилиния 52"/>
            <p:cNvSpPr/>
            <p:nvPr/>
          </p:nvSpPr>
          <p:spPr>
            <a:xfrm>
              <a:off x="191999" y="348000"/>
              <a:ext cx="24001" cy="24001"/>
            </a:xfrm>
            <a:prstGeom prst="rect">
              <a:avLst/>
            </a:prstGeom>
            <a:solidFill>
              <a:srgbClr val="4B9D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4B9D39"/>
                  </a:solidFill>
                </a:defRPr>
              </a:pPr>
              <a:endParaRPr/>
            </a:p>
          </p:txBody>
        </p:sp>
        <p:sp>
          <p:nvSpPr>
            <p:cNvPr id="582" name="Полилиния 53"/>
            <p:cNvSpPr/>
            <p:nvPr/>
          </p:nvSpPr>
          <p:spPr>
            <a:xfrm>
              <a:off x="96000" y="444000"/>
              <a:ext cx="72001" cy="24001"/>
            </a:xfrm>
            <a:prstGeom prst="rect">
              <a:avLst/>
            </a:prstGeom>
            <a:solidFill>
              <a:srgbClr val="4B9D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4B9D39"/>
                  </a:solidFill>
                </a:defRPr>
              </a:pPr>
              <a:endParaRPr/>
            </a:p>
          </p:txBody>
        </p:sp>
        <p:sp>
          <p:nvSpPr>
            <p:cNvPr id="583" name="Полилиния 54"/>
            <p:cNvSpPr/>
            <p:nvPr/>
          </p:nvSpPr>
          <p:spPr>
            <a:xfrm>
              <a:off x="191999" y="444000"/>
              <a:ext cx="24001" cy="24001"/>
            </a:xfrm>
            <a:prstGeom prst="rect">
              <a:avLst/>
            </a:prstGeom>
            <a:solidFill>
              <a:srgbClr val="4B9D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4B9D39"/>
                  </a:solidFill>
                </a:defRPr>
              </a:pPr>
              <a:endParaRPr/>
            </a:p>
          </p:txBody>
        </p:sp>
        <p:sp>
          <p:nvSpPr>
            <p:cNvPr id="584" name="Полилиния 55"/>
            <p:cNvSpPr/>
            <p:nvPr/>
          </p:nvSpPr>
          <p:spPr>
            <a:xfrm>
              <a:off x="431999" y="95999"/>
              <a:ext cx="24001" cy="24001"/>
            </a:xfrm>
            <a:prstGeom prst="rect">
              <a:avLst/>
            </a:prstGeom>
            <a:solidFill>
              <a:srgbClr val="4B9D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4B9D39"/>
                  </a:solidFill>
                </a:defRPr>
              </a:pPr>
              <a:endParaRPr/>
            </a:p>
          </p:txBody>
        </p:sp>
        <p:sp>
          <p:nvSpPr>
            <p:cNvPr id="585" name="Полилиния 56"/>
            <p:cNvSpPr/>
            <p:nvPr/>
          </p:nvSpPr>
          <p:spPr>
            <a:xfrm>
              <a:off x="480000" y="95999"/>
              <a:ext cx="24001" cy="24001"/>
            </a:xfrm>
            <a:prstGeom prst="rect">
              <a:avLst/>
            </a:prstGeom>
            <a:solidFill>
              <a:srgbClr val="4B9D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4B9D39"/>
                  </a:solidFill>
                </a:defRPr>
              </a:pPr>
              <a:endParaRPr/>
            </a:p>
          </p:txBody>
        </p:sp>
        <p:sp>
          <p:nvSpPr>
            <p:cNvPr id="586" name="Полилиния 57"/>
            <p:cNvSpPr/>
            <p:nvPr/>
          </p:nvSpPr>
          <p:spPr>
            <a:xfrm>
              <a:off x="431999" y="348000"/>
              <a:ext cx="24001" cy="24001"/>
            </a:xfrm>
            <a:prstGeom prst="rect">
              <a:avLst/>
            </a:prstGeom>
            <a:solidFill>
              <a:srgbClr val="4B9D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4B9D39"/>
                  </a:solidFill>
                </a:defRPr>
              </a:pPr>
              <a:endParaRPr/>
            </a:p>
          </p:txBody>
        </p:sp>
        <p:sp>
          <p:nvSpPr>
            <p:cNvPr id="587" name="Полилиния 58"/>
            <p:cNvSpPr/>
            <p:nvPr/>
          </p:nvSpPr>
          <p:spPr>
            <a:xfrm>
              <a:off x="480000" y="348000"/>
              <a:ext cx="24001" cy="24001"/>
            </a:xfrm>
            <a:prstGeom prst="rect">
              <a:avLst/>
            </a:prstGeom>
            <a:solidFill>
              <a:srgbClr val="4B9D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4B9D39"/>
                  </a:solidFill>
                </a:defRPr>
              </a:pPr>
              <a:endParaRPr/>
            </a:p>
          </p:txBody>
        </p:sp>
        <p:sp>
          <p:nvSpPr>
            <p:cNvPr id="588" name="Полилиния 59"/>
            <p:cNvSpPr/>
            <p:nvPr/>
          </p:nvSpPr>
          <p:spPr>
            <a:xfrm>
              <a:off x="431999" y="600000"/>
              <a:ext cx="24001" cy="24001"/>
            </a:xfrm>
            <a:prstGeom prst="rect">
              <a:avLst/>
            </a:prstGeom>
            <a:solidFill>
              <a:srgbClr val="4B9D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4B9D39"/>
                  </a:solidFill>
                </a:defRPr>
              </a:pPr>
              <a:endParaRPr/>
            </a:p>
          </p:txBody>
        </p:sp>
        <p:sp>
          <p:nvSpPr>
            <p:cNvPr id="589" name="Полилиния 60"/>
            <p:cNvSpPr/>
            <p:nvPr/>
          </p:nvSpPr>
          <p:spPr>
            <a:xfrm>
              <a:off x="480000" y="600000"/>
              <a:ext cx="24001" cy="24001"/>
            </a:xfrm>
            <a:prstGeom prst="rect">
              <a:avLst/>
            </a:prstGeom>
            <a:solidFill>
              <a:srgbClr val="4B9D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4B9D39"/>
                  </a:solidFill>
                </a:defRPr>
              </a:pPr>
              <a:endParaRPr/>
            </a:p>
          </p:txBody>
        </p:sp>
      </p:grpSp>
      <p:sp>
        <p:nvSpPr>
          <p:cNvPr id="591" name="Прямоугольник"/>
          <p:cNvSpPr/>
          <p:nvPr/>
        </p:nvSpPr>
        <p:spPr>
          <a:xfrm>
            <a:off x="-25400" y="0"/>
            <a:ext cx="12242800" cy="958483"/>
          </a:xfrm>
          <a:prstGeom prst="rect">
            <a:avLst/>
          </a:prstGeom>
          <a:solidFill>
            <a:srgbClr val="1FA039"/>
          </a:solidFill>
          <a:ln w="12700">
            <a:miter lim="400000"/>
          </a:ln>
          <a:effectLst>
            <a:outerShdw blurRad="279400" dist="23000" dir="5400000" rotWithShape="0">
              <a:srgbClr val="000000">
                <a:alpha val="9006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592" name="Текст 1"/>
          <p:cNvSpPr/>
          <p:nvPr/>
        </p:nvSpPr>
        <p:spPr>
          <a:xfrm>
            <a:off x="597474" y="58250"/>
            <a:ext cx="10997052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 defTabSz="914216">
              <a:defRPr sz="24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r>
              <a:t>ОБРАБОТКА ЕСТЕСТВЕННОГО ЯЗЫКА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Прямоугольник 1"/>
          <p:cNvSpPr/>
          <p:nvPr/>
        </p:nvSpPr>
        <p:spPr>
          <a:xfrm>
            <a:off x="0" y="5300181"/>
            <a:ext cx="12293600" cy="208508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95" name="Рисунок 14" descr="Рисунок 1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89770" y="1906580"/>
            <a:ext cx="6187330" cy="1667599"/>
          </a:xfrm>
          <a:prstGeom prst="rect">
            <a:avLst/>
          </a:prstGeom>
          <a:effectLst>
            <a:outerShdw blurRad="317500" dist="23000" dir="5400000" rotWithShape="0">
              <a:srgbClr val="000000">
                <a:alpha val="8321"/>
              </a:srgbClr>
            </a:outerShdw>
          </a:effectLst>
        </p:spPr>
      </p:pic>
      <p:sp>
        <p:nvSpPr>
          <p:cNvPr id="596" name="Текст 2"/>
          <p:cNvSpPr txBox="1"/>
          <p:nvPr/>
        </p:nvSpPr>
        <p:spPr>
          <a:xfrm>
            <a:off x="1660836" y="1106280"/>
            <a:ext cx="8870328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 algn="ctr" defTabSz="914216">
              <a:defRPr sz="1600"/>
            </a:pPr>
            <a:r>
              <a:t>ПРИМЕР КЛАССИФИКАЦИИ – </a:t>
            </a:r>
            <a:r>
              <a:rPr>
                <a:solidFill>
                  <a:srgbClr val="04BF66"/>
                </a:solidFill>
              </a:rPr>
              <a:t>МАРШРУТИЗАЦИЯ ПО ЭКСПЕРТАМ УЭК НА ПСИ</a:t>
            </a:r>
          </a:p>
        </p:txBody>
      </p:sp>
      <p:sp>
        <p:nvSpPr>
          <p:cNvPr id="597" name="Прямая со стрелкой 30"/>
          <p:cNvSpPr/>
          <p:nvPr/>
        </p:nvSpPr>
        <p:spPr>
          <a:xfrm>
            <a:off x="7906698" y="2722095"/>
            <a:ext cx="552611" cy="1"/>
          </a:xfrm>
          <a:prstGeom prst="line">
            <a:avLst/>
          </a:prstGeom>
          <a:ln w="19050">
            <a:solidFill>
              <a:srgbClr val="3DE004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600" name="TextBox 31"/>
          <p:cNvGrpSpPr/>
          <p:nvPr/>
        </p:nvGrpSpPr>
        <p:grpSpPr>
          <a:xfrm>
            <a:off x="8726933" y="2484861"/>
            <a:ext cx="2388778" cy="432001"/>
            <a:chOff x="0" y="0"/>
            <a:chExt cx="2388776" cy="431999"/>
          </a:xfrm>
        </p:grpSpPr>
        <p:sp>
          <p:nvSpPr>
            <p:cNvPr id="598" name="Прямоугольник"/>
            <p:cNvSpPr/>
            <p:nvPr/>
          </p:nvSpPr>
          <p:spPr>
            <a:xfrm flipH="1">
              <a:off x="0" y="0"/>
              <a:ext cx="2388777" cy="432000"/>
            </a:xfrm>
            <a:prstGeom prst="rect">
              <a:avLst/>
            </a:prstGeom>
            <a:solidFill>
              <a:srgbClr val="56B03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/>
              </a:pPr>
              <a:endParaRPr/>
            </a:p>
          </p:txBody>
        </p:sp>
        <p:sp>
          <p:nvSpPr>
            <p:cNvPr id="599" name="Иванов И.И."/>
            <p:cNvSpPr txBox="1"/>
            <p:nvPr/>
          </p:nvSpPr>
          <p:spPr>
            <a:xfrm>
              <a:off x="45719" y="43279"/>
              <a:ext cx="2297338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solidFill>
                    <a:srgbClr val="FFFFFF"/>
                  </a:solidFill>
                </a:defRPr>
              </a:lvl1pPr>
            </a:lstStyle>
            <a:p>
              <a:r>
                <a:t>Иванов И.И.</a:t>
              </a:r>
            </a:p>
          </p:txBody>
        </p:sp>
      </p:grpSp>
      <p:sp>
        <p:nvSpPr>
          <p:cNvPr id="601" name="Прямоугольник 36"/>
          <p:cNvSpPr/>
          <p:nvPr/>
        </p:nvSpPr>
        <p:spPr>
          <a:xfrm>
            <a:off x="1656576" y="2580902"/>
            <a:ext cx="1114538" cy="137161"/>
          </a:xfrm>
          <a:prstGeom prst="rect">
            <a:avLst/>
          </a:prstGeom>
          <a:ln w="19050">
            <a:solidFill>
              <a:srgbClr val="3DE004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02" name="Прямоугольник 37"/>
          <p:cNvSpPr/>
          <p:nvPr/>
        </p:nvSpPr>
        <p:spPr>
          <a:xfrm>
            <a:off x="1656576" y="3054146"/>
            <a:ext cx="971663" cy="137161"/>
          </a:xfrm>
          <a:prstGeom prst="rect">
            <a:avLst/>
          </a:prstGeom>
          <a:ln w="19050">
            <a:solidFill>
              <a:srgbClr val="3DE004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03" name="Прямоугольник 38"/>
          <p:cNvSpPr/>
          <p:nvPr/>
        </p:nvSpPr>
        <p:spPr>
          <a:xfrm>
            <a:off x="3508235" y="2512321"/>
            <a:ext cx="1114539" cy="137161"/>
          </a:xfrm>
          <a:prstGeom prst="rect">
            <a:avLst/>
          </a:prstGeom>
          <a:ln w="19050">
            <a:solidFill>
              <a:srgbClr val="3DE004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04" name="Прямоугольник 39"/>
          <p:cNvSpPr/>
          <p:nvPr/>
        </p:nvSpPr>
        <p:spPr>
          <a:xfrm>
            <a:off x="4222610" y="2893719"/>
            <a:ext cx="1154544" cy="137161"/>
          </a:xfrm>
          <a:prstGeom prst="rect">
            <a:avLst/>
          </a:prstGeom>
          <a:ln w="19050">
            <a:solidFill>
              <a:srgbClr val="3DE004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05" name="Прямоугольник 59"/>
          <p:cNvSpPr/>
          <p:nvPr/>
        </p:nvSpPr>
        <p:spPr>
          <a:xfrm>
            <a:off x="5228564" y="3217204"/>
            <a:ext cx="468630" cy="137161"/>
          </a:xfrm>
          <a:prstGeom prst="rect">
            <a:avLst/>
          </a:prstGeom>
          <a:ln w="19050">
            <a:solidFill>
              <a:srgbClr val="3DE004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06" name="Прямоугольник 60"/>
          <p:cNvSpPr/>
          <p:nvPr/>
        </p:nvSpPr>
        <p:spPr>
          <a:xfrm>
            <a:off x="5923889" y="2575187"/>
            <a:ext cx="741481" cy="137161"/>
          </a:xfrm>
          <a:prstGeom prst="rect">
            <a:avLst/>
          </a:prstGeom>
          <a:ln w="19050">
            <a:solidFill>
              <a:srgbClr val="3DE004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07" name="Прямоугольник 64"/>
          <p:cNvSpPr/>
          <p:nvPr/>
        </p:nvSpPr>
        <p:spPr>
          <a:xfrm>
            <a:off x="5923889" y="2712346"/>
            <a:ext cx="741481" cy="137161"/>
          </a:xfrm>
          <a:prstGeom prst="rect">
            <a:avLst/>
          </a:prstGeom>
          <a:ln w="19050">
            <a:solidFill>
              <a:srgbClr val="3DE004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08" name="Рисунок 26" descr="Рисунок 26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29826" y="4444776"/>
            <a:ext cx="6280151" cy="957306"/>
          </a:xfrm>
          <a:prstGeom prst="rect">
            <a:avLst/>
          </a:prstGeom>
          <a:effectLst>
            <a:outerShdw blurRad="317500" dist="23000" dir="5400000" rotWithShape="0">
              <a:srgbClr val="000000">
                <a:alpha val="8321"/>
              </a:srgbClr>
            </a:outerShdw>
          </a:effectLst>
        </p:spPr>
      </p:pic>
      <p:sp>
        <p:nvSpPr>
          <p:cNvPr id="609" name="Прямоугольник 27"/>
          <p:cNvSpPr/>
          <p:nvPr/>
        </p:nvSpPr>
        <p:spPr>
          <a:xfrm>
            <a:off x="1855592" y="4824978"/>
            <a:ext cx="573930" cy="157805"/>
          </a:xfrm>
          <a:prstGeom prst="rect">
            <a:avLst/>
          </a:prstGeom>
          <a:ln w="19050">
            <a:solidFill>
              <a:srgbClr val="FF890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0" name="Прямая со стрелкой 28"/>
          <p:cNvSpPr/>
          <p:nvPr/>
        </p:nvSpPr>
        <p:spPr>
          <a:xfrm>
            <a:off x="7897366" y="4982783"/>
            <a:ext cx="552611" cy="1"/>
          </a:xfrm>
          <a:prstGeom prst="line">
            <a:avLst/>
          </a:prstGeom>
          <a:ln w="19050">
            <a:solidFill>
              <a:srgbClr val="FF890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613" name="TextBox 22"/>
          <p:cNvGrpSpPr/>
          <p:nvPr/>
        </p:nvGrpSpPr>
        <p:grpSpPr>
          <a:xfrm>
            <a:off x="8748034" y="4647436"/>
            <a:ext cx="2672723" cy="670694"/>
            <a:chOff x="0" y="0"/>
            <a:chExt cx="2672721" cy="670693"/>
          </a:xfrm>
        </p:grpSpPr>
        <p:sp>
          <p:nvSpPr>
            <p:cNvPr id="611" name="Прямоугольник"/>
            <p:cNvSpPr/>
            <p:nvPr/>
          </p:nvSpPr>
          <p:spPr>
            <a:xfrm>
              <a:off x="0" y="93671"/>
              <a:ext cx="2672722" cy="483351"/>
            </a:xfrm>
            <a:prstGeom prst="rect">
              <a:avLst/>
            </a:prstGeom>
            <a:solidFill>
              <a:srgbClr val="CA7A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/>
              </a:pPr>
              <a:endParaRPr/>
            </a:p>
          </p:txBody>
        </p:sp>
        <p:sp>
          <p:nvSpPr>
            <p:cNvPr id="612" name="Не требуется участие"/>
            <p:cNvSpPr txBox="1"/>
            <p:nvPr/>
          </p:nvSpPr>
          <p:spPr>
            <a:xfrm>
              <a:off x="51154" y="0"/>
              <a:ext cx="2570414" cy="6706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600">
                  <a:solidFill>
                    <a:srgbClr val="FFFFFF"/>
                  </a:solidFill>
                </a:defRPr>
              </a:lvl1pPr>
            </a:lstStyle>
            <a:p>
              <a:r>
                <a:t>Не требуется участие</a:t>
              </a:r>
            </a:p>
          </p:txBody>
        </p:sp>
      </p:grpSp>
      <p:sp>
        <p:nvSpPr>
          <p:cNvPr id="614" name="Прямоугольник 34"/>
          <p:cNvSpPr/>
          <p:nvPr/>
        </p:nvSpPr>
        <p:spPr>
          <a:xfrm>
            <a:off x="1855592" y="5071866"/>
            <a:ext cx="1049418" cy="157805"/>
          </a:xfrm>
          <a:prstGeom prst="rect">
            <a:avLst/>
          </a:prstGeom>
          <a:ln w="19050">
            <a:solidFill>
              <a:srgbClr val="FF890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5" name="Прямоугольник 35"/>
          <p:cNvSpPr/>
          <p:nvPr/>
        </p:nvSpPr>
        <p:spPr>
          <a:xfrm>
            <a:off x="1855592" y="5229671"/>
            <a:ext cx="354474" cy="157805"/>
          </a:xfrm>
          <a:prstGeom prst="rect">
            <a:avLst/>
          </a:prstGeom>
          <a:ln w="19050">
            <a:solidFill>
              <a:srgbClr val="FF8901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6" name="Прямоугольник"/>
          <p:cNvSpPr/>
          <p:nvPr/>
        </p:nvSpPr>
        <p:spPr>
          <a:xfrm>
            <a:off x="-25400" y="0"/>
            <a:ext cx="12242800" cy="958483"/>
          </a:xfrm>
          <a:prstGeom prst="rect">
            <a:avLst/>
          </a:prstGeom>
          <a:solidFill>
            <a:srgbClr val="1FA039"/>
          </a:solidFill>
          <a:ln w="12700">
            <a:miter lim="400000"/>
          </a:ln>
          <a:effectLst>
            <a:outerShdw blurRad="279400" dist="23000" dir="5400000" rotWithShape="0">
              <a:srgbClr val="000000">
                <a:alpha val="9006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17" name="Текст 1"/>
          <p:cNvSpPr/>
          <p:nvPr/>
        </p:nvSpPr>
        <p:spPr>
          <a:xfrm>
            <a:off x="597474" y="58250"/>
            <a:ext cx="10997052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 defTabSz="914216">
              <a:defRPr sz="24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r>
              <a:t>ОБРАБОТКА ЕСТЕСТВЕННОГО ЯЗЫКА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TextBox 21" descr="TextBox 2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60474" y="2231620"/>
            <a:ext cx="2255831" cy="916941"/>
          </a:xfrm>
          <a:prstGeom prst="rect">
            <a:avLst/>
          </a:prstGeom>
          <a:effectLst>
            <a:outerShdw blurRad="279400" dist="23000" dir="5400000" rotWithShape="0">
              <a:srgbClr val="000000">
                <a:alpha val="15716"/>
              </a:srgbClr>
            </a:outerShdw>
          </a:effectLst>
        </p:spPr>
      </p:pic>
      <p:sp>
        <p:nvSpPr>
          <p:cNvPr id="667" name="Прямая со стрелкой 80"/>
          <p:cNvSpPr/>
          <p:nvPr/>
        </p:nvSpPr>
        <p:spPr>
          <a:xfrm>
            <a:off x="3658689" y="3779239"/>
            <a:ext cx="2457652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0"/>
                  <a:pt x="14400" y="0"/>
                  <a:pt x="21600" y="21600"/>
                </a:cubicBezTo>
              </a:path>
            </a:pathLst>
          </a:custGeom>
          <a:ln w="19050">
            <a:solidFill>
              <a:srgbClr val="56B038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68" name="Прямая со стрелкой 83"/>
          <p:cNvSpPr/>
          <p:nvPr/>
        </p:nvSpPr>
        <p:spPr>
          <a:xfrm>
            <a:off x="6116340" y="3779239"/>
            <a:ext cx="2457652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19050">
            <a:solidFill>
              <a:srgbClr val="56B038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22" name="Прямая со стрелкой 86"/>
          <p:cNvSpPr/>
          <p:nvPr/>
        </p:nvSpPr>
        <p:spPr>
          <a:xfrm>
            <a:off x="9382146" y="3779239"/>
            <a:ext cx="842496" cy="1"/>
          </a:xfrm>
          <a:prstGeom prst="line">
            <a:avLst/>
          </a:prstGeom>
          <a:ln w="19050">
            <a:solidFill>
              <a:srgbClr val="56B038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23" name="Прямая со стрелкой 87"/>
          <p:cNvSpPr/>
          <p:nvPr/>
        </p:nvSpPr>
        <p:spPr>
          <a:xfrm>
            <a:off x="2008038" y="3779239"/>
            <a:ext cx="842496" cy="1"/>
          </a:xfrm>
          <a:prstGeom prst="line">
            <a:avLst/>
          </a:prstGeom>
          <a:ln w="19050">
            <a:solidFill>
              <a:srgbClr val="56B038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24" name="Текст 2"/>
          <p:cNvSpPr txBox="1">
            <a:spLocks noGrp="1"/>
          </p:cNvSpPr>
          <p:nvPr>
            <p:ph type="body" sz="quarter" idx="1"/>
          </p:nvPr>
        </p:nvSpPr>
        <p:spPr>
          <a:xfrm>
            <a:off x="2111307" y="1081715"/>
            <a:ext cx="7969386" cy="356154"/>
          </a:xfrm>
          <a:prstGeom prst="rect">
            <a:avLst/>
          </a:prstGeom>
        </p:spPr>
        <p:txBody>
          <a:bodyPr/>
          <a:lstStyle/>
          <a:p>
            <a:pPr algn="ctr">
              <a:defRPr sz="1600">
                <a:solidFill>
                  <a:srgbClr val="000000"/>
                </a:solidFill>
              </a:defRPr>
            </a:pPr>
            <a:r>
              <a:t>ВИРТУАЛЬНЫЙ АССИСТЕНТ – ТИПИЧНЫЙ ПРИМЕР ПРИМЕНЕНИЯ NLP</a:t>
            </a:r>
          </a:p>
        </p:txBody>
      </p:sp>
      <p:sp>
        <p:nvSpPr>
          <p:cNvPr id="625" name="Полилиния 7"/>
          <p:cNvSpPr/>
          <p:nvPr/>
        </p:nvSpPr>
        <p:spPr>
          <a:xfrm>
            <a:off x="1410427" y="3419238"/>
            <a:ext cx="346839" cy="346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3767" y="21600"/>
                  <a:pt x="16337" y="20536"/>
                  <a:pt x="18436" y="18436"/>
                </a:cubicBezTo>
                <a:cubicBezTo>
                  <a:pt x="20535" y="16336"/>
                  <a:pt x="21600" y="13767"/>
                  <a:pt x="21600" y="10800"/>
                </a:cubicBezTo>
                <a:cubicBezTo>
                  <a:pt x="21600" y="7833"/>
                  <a:pt x="20536" y="5264"/>
                  <a:pt x="18436" y="3163"/>
                </a:cubicBezTo>
                <a:cubicBezTo>
                  <a:pt x="16336" y="1064"/>
                  <a:pt x="13767" y="0"/>
                  <a:pt x="10800" y="0"/>
                </a:cubicBezTo>
                <a:cubicBezTo>
                  <a:pt x="7832" y="0"/>
                  <a:pt x="5263" y="1064"/>
                  <a:pt x="3164" y="3164"/>
                </a:cubicBezTo>
                <a:cubicBezTo>
                  <a:pt x="1065" y="5263"/>
                  <a:pt x="0" y="7833"/>
                  <a:pt x="0" y="10800"/>
                </a:cubicBezTo>
                <a:cubicBezTo>
                  <a:pt x="0" y="13767"/>
                  <a:pt x="1065" y="16337"/>
                  <a:pt x="3164" y="18436"/>
                </a:cubicBezTo>
                <a:cubicBezTo>
                  <a:pt x="5264" y="20535"/>
                  <a:pt x="7833" y="21600"/>
                  <a:pt x="10800" y="21600"/>
                </a:cubicBezTo>
                <a:close/>
                <a:moveTo>
                  <a:pt x="5022" y="5022"/>
                </a:moveTo>
                <a:cubicBezTo>
                  <a:pt x="6633" y="3411"/>
                  <a:pt x="8523" y="2628"/>
                  <a:pt x="10800" y="2628"/>
                </a:cubicBezTo>
                <a:cubicBezTo>
                  <a:pt x="13077" y="2628"/>
                  <a:pt x="14967" y="3411"/>
                  <a:pt x="16578" y="5022"/>
                </a:cubicBezTo>
                <a:cubicBezTo>
                  <a:pt x="18189" y="6633"/>
                  <a:pt x="18972" y="8523"/>
                  <a:pt x="18972" y="10800"/>
                </a:cubicBezTo>
                <a:cubicBezTo>
                  <a:pt x="18972" y="13077"/>
                  <a:pt x="18189" y="14967"/>
                  <a:pt x="16578" y="16578"/>
                </a:cubicBezTo>
                <a:cubicBezTo>
                  <a:pt x="14967" y="18189"/>
                  <a:pt x="13077" y="18972"/>
                  <a:pt x="10800" y="18972"/>
                </a:cubicBezTo>
                <a:cubicBezTo>
                  <a:pt x="8524" y="18972"/>
                  <a:pt x="6634" y="18189"/>
                  <a:pt x="5022" y="16578"/>
                </a:cubicBezTo>
                <a:cubicBezTo>
                  <a:pt x="3411" y="14967"/>
                  <a:pt x="2628" y="13077"/>
                  <a:pt x="2628" y="10800"/>
                </a:cubicBezTo>
                <a:cubicBezTo>
                  <a:pt x="2628" y="8523"/>
                  <a:pt x="3411" y="6633"/>
                  <a:pt x="5022" y="5022"/>
                </a:cubicBezTo>
                <a:close/>
              </a:path>
            </a:pathLst>
          </a:cu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26" name="Полилиния 11"/>
          <p:cNvSpPr/>
          <p:nvPr/>
        </p:nvSpPr>
        <p:spPr>
          <a:xfrm>
            <a:off x="1288039" y="3767027"/>
            <a:ext cx="600701" cy="3722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48" y="11946"/>
                </a:moveTo>
                <a:cubicBezTo>
                  <a:pt x="21513" y="11132"/>
                  <a:pt x="21442" y="10244"/>
                  <a:pt x="21338" y="9306"/>
                </a:cubicBezTo>
                <a:cubicBezTo>
                  <a:pt x="21233" y="8361"/>
                  <a:pt x="21097" y="7468"/>
                  <a:pt x="20936" y="6652"/>
                </a:cubicBezTo>
                <a:cubicBezTo>
                  <a:pt x="20768" y="5808"/>
                  <a:pt x="20541" y="4975"/>
                  <a:pt x="20259" y="4176"/>
                </a:cubicBezTo>
                <a:cubicBezTo>
                  <a:pt x="19967" y="3347"/>
                  <a:pt x="19625" y="2625"/>
                  <a:pt x="19240" y="2032"/>
                </a:cubicBezTo>
                <a:cubicBezTo>
                  <a:pt x="18837" y="1410"/>
                  <a:pt x="18345" y="911"/>
                  <a:pt x="17775" y="546"/>
                </a:cubicBezTo>
                <a:cubicBezTo>
                  <a:pt x="17207" y="184"/>
                  <a:pt x="16578" y="0"/>
                  <a:pt x="15905" y="0"/>
                </a:cubicBezTo>
                <a:cubicBezTo>
                  <a:pt x="15641" y="0"/>
                  <a:pt x="15386" y="175"/>
                  <a:pt x="14892" y="694"/>
                </a:cubicBezTo>
                <a:cubicBezTo>
                  <a:pt x="14588" y="1014"/>
                  <a:pt x="14233" y="1383"/>
                  <a:pt x="13836" y="1792"/>
                </a:cubicBezTo>
                <a:cubicBezTo>
                  <a:pt x="13497" y="2141"/>
                  <a:pt x="13038" y="2468"/>
                  <a:pt x="12470" y="2764"/>
                </a:cubicBezTo>
                <a:cubicBezTo>
                  <a:pt x="11916" y="3053"/>
                  <a:pt x="11354" y="3200"/>
                  <a:pt x="10799" y="3200"/>
                </a:cubicBezTo>
                <a:cubicBezTo>
                  <a:pt x="10245" y="3200"/>
                  <a:pt x="9682" y="3053"/>
                  <a:pt x="9128" y="2764"/>
                </a:cubicBezTo>
                <a:cubicBezTo>
                  <a:pt x="8561" y="2468"/>
                  <a:pt x="8102" y="2142"/>
                  <a:pt x="7763" y="1793"/>
                </a:cubicBezTo>
                <a:cubicBezTo>
                  <a:pt x="7370" y="1388"/>
                  <a:pt x="7015" y="1018"/>
                  <a:pt x="6707" y="694"/>
                </a:cubicBezTo>
                <a:cubicBezTo>
                  <a:pt x="6213" y="175"/>
                  <a:pt x="5958" y="0"/>
                  <a:pt x="5693" y="0"/>
                </a:cubicBezTo>
                <a:cubicBezTo>
                  <a:pt x="5020" y="0"/>
                  <a:pt x="4391" y="184"/>
                  <a:pt x="3824" y="547"/>
                </a:cubicBezTo>
                <a:cubicBezTo>
                  <a:pt x="3255" y="910"/>
                  <a:pt x="2762" y="1410"/>
                  <a:pt x="2359" y="2032"/>
                </a:cubicBezTo>
                <a:cubicBezTo>
                  <a:pt x="1974" y="2626"/>
                  <a:pt x="1631" y="3347"/>
                  <a:pt x="1340" y="4176"/>
                </a:cubicBezTo>
                <a:cubicBezTo>
                  <a:pt x="1059" y="4975"/>
                  <a:pt x="831" y="5807"/>
                  <a:pt x="664" y="6652"/>
                </a:cubicBezTo>
                <a:cubicBezTo>
                  <a:pt x="502" y="7468"/>
                  <a:pt x="367" y="8361"/>
                  <a:pt x="262" y="9306"/>
                </a:cubicBezTo>
                <a:cubicBezTo>
                  <a:pt x="157" y="10243"/>
                  <a:pt x="87" y="11131"/>
                  <a:pt x="52" y="11947"/>
                </a:cubicBezTo>
                <a:cubicBezTo>
                  <a:pt x="17" y="12745"/>
                  <a:pt x="0" y="13575"/>
                  <a:pt x="0" y="14414"/>
                </a:cubicBezTo>
                <a:cubicBezTo>
                  <a:pt x="0" y="16596"/>
                  <a:pt x="430" y="18361"/>
                  <a:pt x="1277" y="19663"/>
                </a:cubicBezTo>
                <a:cubicBezTo>
                  <a:pt x="2114" y="20948"/>
                  <a:pt x="3220" y="21600"/>
                  <a:pt x="4567" y="21600"/>
                </a:cubicBezTo>
                <a:lnTo>
                  <a:pt x="17033" y="21600"/>
                </a:lnTo>
                <a:cubicBezTo>
                  <a:pt x="18379" y="21600"/>
                  <a:pt x="19486" y="20948"/>
                  <a:pt x="20323" y="19663"/>
                </a:cubicBezTo>
                <a:cubicBezTo>
                  <a:pt x="21170" y="18362"/>
                  <a:pt x="21600" y="16596"/>
                  <a:pt x="21600" y="14414"/>
                </a:cubicBezTo>
                <a:cubicBezTo>
                  <a:pt x="21600" y="13572"/>
                  <a:pt x="21582" y="12742"/>
                  <a:pt x="21548" y="11946"/>
                </a:cubicBezTo>
                <a:close/>
                <a:moveTo>
                  <a:pt x="19277" y="17889"/>
                </a:moveTo>
                <a:cubicBezTo>
                  <a:pt x="18724" y="18739"/>
                  <a:pt x="17990" y="19151"/>
                  <a:pt x="17033" y="19151"/>
                </a:cubicBezTo>
                <a:lnTo>
                  <a:pt x="4567" y="19151"/>
                </a:lnTo>
                <a:cubicBezTo>
                  <a:pt x="3610" y="19151"/>
                  <a:pt x="2876" y="18739"/>
                  <a:pt x="2323" y="17890"/>
                </a:cubicBezTo>
                <a:cubicBezTo>
                  <a:pt x="1781" y="17057"/>
                  <a:pt x="1517" y="15920"/>
                  <a:pt x="1517" y="14414"/>
                </a:cubicBezTo>
                <a:cubicBezTo>
                  <a:pt x="1517" y="13632"/>
                  <a:pt x="1533" y="12859"/>
                  <a:pt x="1565" y="12116"/>
                </a:cubicBezTo>
                <a:cubicBezTo>
                  <a:pt x="1596" y="11388"/>
                  <a:pt x="1660" y="10588"/>
                  <a:pt x="1755" y="9739"/>
                </a:cubicBezTo>
                <a:cubicBezTo>
                  <a:pt x="1848" y="8899"/>
                  <a:pt x="1967" y="8112"/>
                  <a:pt x="2109" y="7398"/>
                </a:cubicBezTo>
                <a:cubicBezTo>
                  <a:pt x="2244" y="6715"/>
                  <a:pt x="2429" y="6038"/>
                  <a:pt x="2659" y="5385"/>
                </a:cubicBezTo>
                <a:cubicBezTo>
                  <a:pt x="2878" y="4764"/>
                  <a:pt x="3130" y="4230"/>
                  <a:pt x="3408" y="3801"/>
                </a:cubicBezTo>
                <a:cubicBezTo>
                  <a:pt x="3668" y="3399"/>
                  <a:pt x="3996" y="3070"/>
                  <a:pt x="4382" y="2823"/>
                </a:cubicBezTo>
                <a:cubicBezTo>
                  <a:pt x="4740" y="2595"/>
                  <a:pt x="5141" y="2470"/>
                  <a:pt x="5577" y="2451"/>
                </a:cubicBezTo>
                <a:cubicBezTo>
                  <a:pt x="5630" y="2497"/>
                  <a:pt x="5725" y="2584"/>
                  <a:pt x="5878" y="2745"/>
                </a:cubicBezTo>
                <a:cubicBezTo>
                  <a:pt x="6190" y="3073"/>
                  <a:pt x="6550" y="3447"/>
                  <a:pt x="6947" y="3857"/>
                </a:cubicBezTo>
                <a:cubicBezTo>
                  <a:pt x="7395" y="4318"/>
                  <a:pt x="7972" y="4734"/>
                  <a:pt x="8662" y="5093"/>
                </a:cubicBezTo>
                <a:cubicBezTo>
                  <a:pt x="9367" y="5461"/>
                  <a:pt x="10086" y="5648"/>
                  <a:pt x="10799" y="5648"/>
                </a:cubicBezTo>
                <a:cubicBezTo>
                  <a:pt x="11513" y="5648"/>
                  <a:pt x="12232" y="5461"/>
                  <a:pt x="12937" y="5094"/>
                </a:cubicBezTo>
                <a:cubicBezTo>
                  <a:pt x="13627" y="4734"/>
                  <a:pt x="14204" y="4318"/>
                  <a:pt x="14653" y="3856"/>
                </a:cubicBezTo>
                <a:cubicBezTo>
                  <a:pt x="15059" y="3437"/>
                  <a:pt x="15409" y="3073"/>
                  <a:pt x="15721" y="2745"/>
                </a:cubicBezTo>
                <a:cubicBezTo>
                  <a:pt x="15874" y="2584"/>
                  <a:pt x="15968" y="2497"/>
                  <a:pt x="16022" y="2451"/>
                </a:cubicBezTo>
                <a:cubicBezTo>
                  <a:pt x="16458" y="2470"/>
                  <a:pt x="16859" y="2595"/>
                  <a:pt x="17217" y="2823"/>
                </a:cubicBezTo>
                <a:cubicBezTo>
                  <a:pt x="17603" y="3070"/>
                  <a:pt x="17931" y="3399"/>
                  <a:pt x="18191" y="3801"/>
                </a:cubicBezTo>
                <a:cubicBezTo>
                  <a:pt x="18469" y="4230"/>
                  <a:pt x="18721" y="4763"/>
                  <a:pt x="18940" y="5386"/>
                </a:cubicBezTo>
                <a:cubicBezTo>
                  <a:pt x="19170" y="6038"/>
                  <a:pt x="19355" y="6715"/>
                  <a:pt x="19491" y="7398"/>
                </a:cubicBezTo>
                <a:cubicBezTo>
                  <a:pt x="19632" y="8112"/>
                  <a:pt x="19751" y="8900"/>
                  <a:pt x="19845" y="9738"/>
                </a:cubicBezTo>
                <a:cubicBezTo>
                  <a:pt x="19939" y="10590"/>
                  <a:pt x="20003" y="11390"/>
                  <a:pt x="20034" y="12117"/>
                </a:cubicBezTo>
                <a:lnTo>
                  <a:pt x="20034" y="12117"/>
                </a:lnTo>
                <a:cubicBezTo>
                  <a:pt x="20066" y="12857"/>
                  <a:pt x="20083" y="13629"/>
                  <a:pt x="20083" y="14414"/>
                </a:cubicBezTo>
                <a:cubicBezTo>
                  <a:pt x="20083" y="15920"/>
                  <a:pt x="19819" y="17057"/>
                  <a:pt x="19277" y="17889"/>
                </a:cubicBezTo>
                <a:close/>
              </a:path>
            </a:pathLst>
          </a:cu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627" name="Прямоугольник Прямоугольник" descr="Прямоугольник Прямоугольник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50534" y="3287939"/>
            <a:ext cx="1616310" cy="995300"/>
          </a:xfrm>
          <a:prstGeom prst="rect">
            <a:avLst/>
          </a:prstGeom>
          <a:effectLst>
            <a:outerShdw blurRad="279400" dist="23000" dir="5400000" rotWithShape="0">
              <a:srgbClr val="000000">
                <a:alpha val="15716"/>
              </a:srgbClr>
            </a:outerShdw>
          </a:effectLst>
        </p:spPr>
      </p:pic>
      <p:sp>
        <p:nvSpPr>
          <p:cNvPr id="628" name="Понимание запроса"/>
          <p:cNvSpPr txBox="1"/>
          <p:nvPr/>
        </p:nvSpPr>
        <p:spPr>
          <a:xfrm>
            <a:off x="2896254" y="3479519"/>
            <a:ext cx="1524870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600">
                <a:solidFill>
                  <a:srgbClr val="FFFFFF"/>
                </a:solidFill>
              </a:defRPr>
            </a:lvl1pPr>
          </a:lstStyle>
          <a:p>
            <a:r>
              <a:t>Понимание запроса</a:t>
            </a:r>
          </a:p>
        </p:txBody>
      </p:sp>
      <p:pic>
        <p:nvPicPr>
          <p:cNvPr id="629" name="Прямоугольник Прямоугольник" descr="Прямоугольник Прямоугольник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09338" y="3287939"/>
            <a:ext cx="1614004" cy="995300"/>
          </a:xfrm>
          <a:prstGeom prst="rect">
            <a:avLst/>
          </a:prstGeom>
          <a:effectLst>
            <a:outerShdw blurRad="279400" dist="23000" dir="5400000" rotWithShape="0">
              <a:srgbClr val="000000">
                <a:alpha val="15716"/>
              </a:srgbClr>
            </a:outerShdw>
          </a:effectLst>
        </p:spPr>
      </p:pic>
      <p:sp>
        <p:nvSpPr>
          <p:cNvPr id="630" name="Хватает ли информации для ответа?"/>
          <p:cNvSpPr txBox="1"/>
          <p:nvPr/>
        </p:nvSpPr>
        <p:spPr>
          <a:xfrm>
            <a:off x="5355058" y="3352519"/>
            <a:ext cx="1522564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600">
                <a:solidFill>
                  <a:srgbClr val="FFFFFF"/>
                </a:solidFill>
              </a:defRPr>
            </a:lvl1pPr>
          </a:lstStyle>
          <a:p>
            <a:r>
              <a:t>Хватает ли информации для ответа?</a:t>
            </a:r>
          </a:p>
        </p:txBody>
      </p:sp>
      <p:pic>
        <p:nvPicPr>
          <p:cNvPr id="631" name="Прямоугольник Прямоугольник" descr="Прямоугольник Прямоугольник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765836" y="3287939"/>
            <a:ext cx="1616310" cy="995300"/>
          </a:xfrm>
          <a:prstGeom prst="rect">
            <a:avLst/>
          </a:prstGeom>
          <a:effectLst>
            <a:outerShdw blurRad="279400" dist="23000" dir="5400000" rotWithShape="0">
              <a:srgbClr val="000000">
                <a:alpha val="15716"/>
              </a:srgbClr>
            </a:outerShdw>
          </a:effectLst>
        </p:spPr>
      </p:pic>
      <p:sp>
        <p:nvSpPr>
          <p:cNvPr id="632" name="Ответ…"/>
          <p:cNvSpPr txBox="1"/>
          <p:nvPr/>
        </p:nvSpPr>
        <p:spPr>
          <a:xfrm>
            <a:off x="7811557" y="3352519"/>
            <a:ext cx="1524870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1600">
                <a:solidFill>
                  <a:srgbClr val="FFFFFF"/>
                </a:solidFill>
              </a:defRPr>
            </a:pPr>
            <a:r>
              <a:t>Ответ </a:t>
            </a:r>
          </a:p>
          <a:p>
            <a:pPr algn="ctr">
              <a:defRPr sz="1600">
                <a:solidFill>
                  <a:srgbClr val="FFFFFF"/>
                </a:solidFill>
              </a:defRPr>
            </a:pPr>
            <a:r>
              <a:t>или запрос информации</a:t>
            </a:r>
          </a:p>
        </p:txBody>
      </p:sp>
      <p:sp>
        <p:nvSpPr>
          <p:cNvPr id="633" name="Полилиния 28"/>
          <p:cNvSpPr/>
          <p:nvPr/>
        </p:nvSpPr>
        <p:spPr>
          <a:xfrm>
            <a:off x="10320891" y="3419238"/>
            <a:ext cx="720001" cy="72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3935"/>
                </a:moveTo>
                <a:lnTo>
                  <a:pt x="14695" y="13935"/>
                </a:lnTo>
                <a:lnTo>
                  <a:pt x="15222" y="10776"/>
                </a:lnTo>
                <a:cubicBezTo>
                  <a:pt x="15689" y="10710"/>
                  <a:pt x="16094" y="10462"/>
                  <a:pt x="16366" y="10102"/>
                </a:cubicBezTo>
                <a:cubicBezTo>
                  <a:pt x="16369" y="10102"/>
                  <a:pt x="16371" y="10103"/>
                  <a:pt x="16374" y="10103"/>
                </a:cubicBezTo>
                <a:cubicBezTo>
                  <a:pt x="18487" y="10103"/>
                  <a:pt x="20206" y="8384"/>
                  <a:pt x="20206" y="6271"/>
                </a:cubicBezTo>
                <a:lnTo>
                  <a:pt x="20206" y="4868"/>
                </a:lnTo>
                <a:cubicBezTo>
                  <a:pt x="20627" y="4550"/>
                  <a:pt x="20903" y="4050"/>
                  <a:pt x="20903" y="3484"/>
                </a:cubicBezTo>
                <a:lnTo>
                  <a:pt x="20903" y="3427"/>
                </a:lnTo>
                <a:lnTo>
                  <a:pt x="20537" y="2329"/>
                </a:lnTo>
                <a:lnTo>
                  <a:pt x="19876" y="2549"/>
                </a:lnTo>
                <a:lnTo>
                  <a:pt x="20205" y="3536"/>
                </a:lnTo>
                <a:cubicBezTo>
                  <a:pt x="20178" y="4088"/>
                  <a:pt x="19720" y="4529"/>
                  <a:pt x="19161" y="4529"/>
                </a:cubicBezTo>
                <a:cubicBezTo>
                  <a:pt x="18602" y="4529"/>
                  <a:pt x="18145" y="4088"/>
                  <a:pt x="18118" y="3536"/>
                </a:cubicBezTo>
                <a:lnTo>
                  <a:pt x="18447" y="2549"/>
                </a:lnTo>
                <a:lnTo>
                  <a:pt x="17786" y="2329"/>
                </a:lnTo>
                <a:lnTo>
                  <a:pt x="17419" y="3427"/>
                </a:lnTo>
                <a:lnTo>
                  <a:pt x="17419" y="3484"/>
                </a:lnTo>
                <a:cubicBezTo>
                  <a:pt x="17419" y="4051"/>
                  <a:pt x="17696" y="4550"/>
                  <a:pt x="18116" y="4868"/>
                </a:cubicBezTo>
                <a:lnTo>
                  <a:pt x="18116" y="6310"/>
                </a:lnTo>
                <a:cubicBezTo>
                  <a:pt x="18116" y="7249"/>
                  <a:pt x="17352" y="8013"/>
                  <a:pt x="16413" y="8013"/>
                </a:cubicBezTo>
                <a:cubicBezTo>
                  <a:pt x="16398" y="8013"/>
                  <a:pt x="16383" y="8016"/>
                  <a:pt x="16368" y="8016"/>
                </a:cubicBezTo>
                <a:cubicBezTo>
                  <a:pt x="16050" y="7594"/>
                  <a:pt x="15549" y="7316"/>
                  <a:pt x="14981" y="7316"/>
                </a:cubicBezTo>
                <a:cubicBezTo>
                  <a:pt x="14797" y="7316"/>
                  <a:pt x="14617" y="7350"/>
                  <a:pt x="14441" y="7409"/>
                </a:cubicBezTo>
                <a:lnTo>
                  <a:pt x="14334" y="7266"/>
                </a:lnTo>
                <a:cubicBezTo>
                  <a:pt x="14725" y="6946"/>
                  <a:pt x="14981" y="6466"/>
                  <a:pt x="14981" y="5923"/>
                </a:cubicBezTo>
                <a:lnTo>
                  <a:pt x="14981" y="5574"/>
                </a:lnTo>
                <a:lnTo>
                  <a:pt x="15329" y="5574"/>
                </a:lnTo>
                <a:cubicBezTo>
                  <a:pt x="15905" y="5574"/>
                  <a:pt x="16374" y="5105"/>
                  <a:pt x="16374" y="4529"/>
                </a:cubicBezTo>
                <a:lnTo>
                  <a:pt x="16374" y="3135"/>
                </a:lnTo>
                <a:cubicBezTo>
                  <a:pt x="16374" y="2559"/>
                  <a:pt x="15905" y="2090"/>
                  <a:pt x="15329" y="2090"/>
                </a:cubicBezTo>
                <a:lnTo>
                  <a:pt x="14981" y="2090"/>
                </a:lnTo>
                <a:lnTo>
                  <a:pt x="14981" y="1742"/>
                </a:lnTo>
                <a:cubicBezTo>
                  <a:pt x="14981" y="781"/>
                  <a:pt x="14199" y="0"/>
                  <a:pt x="13239" y="0"/>
                </a:cubicBezTo>
                <a:lnTo>
                  <a:pt x="8361" y="0"/>
                </a:lnTo>
                <a:cubicBezTo>
                  <a:pt x="7401" y="0"/>
                  <a:pt x="6619" y="781"/>
                  <a:pt x="6619" y="1742"/>
                </a:cubicBezTo>
                <a:lnTo>
                  <a:pt x="6619" y="2090"/>
                </a:lnTo>
                <a:lnTo>
                  <a:pt x="6271" y="2090"/>
                </a:lnTo>
                <a:cubicBezTo>
                  <a:pt x="5695" y="2090"/>
                  <a:pt x="5226" y="2559"/>
                  <a:pt x="5226" y="3135"/>
                </a:cubicBezTo>
                <a:lnTo>
                  <a:pt x="5226" y="4529"/>
                </a:lnTo>
                <a:cubicBezTo>
                  <a:pt x="5226" y="5105"/>
                  <a:pt x="5695" y="5574"/>
                  <a:pt x="6271" y="5574"/>
                </a:cubicBezTo>
                <a:lnTo>
                  <a:pt x="6619" y="5574"/>
                </a:lnTo>
                <a:lnTo>
                  <a:pt x="6619" y="5923"/>
                </a:lnTo>
                <a:cubicBezTo>
                  <a:pt x="6619" y="6466"/>
                  <a:pt x="6875" y="6946"/>
                  <a:pt x="7267" y="7266"/>
                </a:cubicBezTo>
                <a:lnTo>
                  <a:pt x="7159" y="7409"/>
                </a:lnTo>
                <a:cubicBezTo>
                  <a:pt x="6983" y="7350"/>
                  <a:pt x="6803" y="7316"/>
                  <a:pt x="6619" y="7316"/>
                </a:cubicBezTo>
                <a:cubicBezTo>
                  <a:pt x="5659" y="7316"/>
                  <a:pt x="4877" y="8098"/>
                  <a:pt x="4877" y="9058"/>
                </a:cubicBezTo>
                <a:cubicBezTo>
                  <a:pt x="4877" y="9071"/>
                  <a:pt x="4881" y="9082"/>
                  <a:pt x="4881" y="9095"/>
                </a:cubicBezTo>
                <a:cubicBezTo>
                  <a:pt x="4384" y="9774"/>
                  <a:pt x="3832" y="10768"/>
                  <a:pt x="3832" y="11845"/>
                </a:cubicBezTo>
                <a:cubicBezTo>
                  <a:pt x="3832" y="12463"/>
                  <a:pt x="4081" y="13208"/>
                  <a:pt x="4423" y="13935"/>
                </a:cubicBezTo>
                <a:lnTo>
                  <a:pt x="0" y="13935"/>
                </a:lnTo>
                <a:lnTo>
                  <a:pt x="0" y="14632"/>
                </a:lnTo>
                <a:lnTo>
                  <a:pt x="4778" y="14632"/>
                </a:lnTo>
                <a:cubicBezTo>
                  <a:pt x="4912" y="14874"/>
                  <a:pt x="5051" y="15109"/>
                  <a:pt x="5190" y="15329"/>
                </a:cubicBezTo>
                <a:lnTo>
                  <a:pt x="3832" y="15329"/>
                </a:lnTo>
                <a:lnTo>
                  <a:pt x="3832" y="21600"/>
                </a:lnTo>
                <a:lnTo>
                  <a:pt x="17768" y="21600"/>
                </a:lnTo>
                <a:lnTo>
                  <a:pt x="17768" y="15329"/>
                </a:lnTo>
                <a:lnTo>
                  <a:pt x="8531" y="15329"/>
                </a:lnTo>
                <a:cubicBezTo>
                  <a:pt x="8270" y="15269"/>
                  <a:pt x="8001" y="15269"/>
                  <a:pt x="7740" y="15329"/>
                </a:cubicBezTo>
                <a:cubicBezTo>
                  <a:pt x="7682" y="15265"/>
                  <a:pt x="7620" y="15205"/>
                  <a:pt x="7547" y="15156"/>
                </a:cubicBezTo>
                <a:cubicBezTo>
                  <a:pt x="7432" y="15079"/>
                  <a:pt x="7279" y="14887"/>
                  <a:pt x="7113" y="14632"/>
                </a:cubicBezTo>
                <a:lnTo>
                  <a:pt x="21600" y="14632"/>
                </a:lnTo>
                <a:close/>
                <a:moveTo>
                  <a:pt x="15329" y="2787"/>
                </a:moveTo>
                <a:cubicBezTo>
                  <a:pt x="15521" y="2787"/>
                  <a:pt x="15677" y="2944"/>
                  <a:pt x="15677" y="3135"/>
                </a:cubicBezTo>
                <a:lnTo>
                  <a:pt x="15677" y="4529"/>
                </a:lnTo>
                <a:cubicBezTo>
                  <a:pt x="15677" y="4721"/>
                  <a:pt x="15521" y="4877"/>
                  <a:pt x="15329" y="4877"/>
                </a:cubicBezTo>
                <a:lnTo>
                  <a:pt x="14981" y="4877"/>
                </a:lnTo>
                <a:lnTo>
                  <a:pt x="14981" y="2787"/>
                </a:lnTo>
                <a:close/>
                <a:moveTo>
                  <a:pt x="6271" y="4877"/>
                </a:moveTo>
                <a:cubicBezTo>
                  <a:pt x="6079" y="4877"/>
                  <a:pt x="5923" y="4721"/>
                  <a:pt x="5923" y="4529"/>
                </a:cubicBezTo>
                <a:lnTo>
                  <a:pt x="5923" y="3135"/>
                </a:lnTo>
                <a:cubicBezTo>
                  <a:pt x="5923" y="2944"/>
                  <a:pt x="6079" y="2787"/>
                  <a:pt x="6271" y="2787"/>
                </a:cubicBezTo>
                <a:lnTo>
                  <a:pt x="6619" y="2787"/>
                </a:lnTo>
                <a:lnTo>
                  <a:pt x="6619" y="4877"/>
                </a:lnTo>
                <a:close/>
                <a:moveTo>
                  <a:pt x="18813" y="6310"/>
                </a:moveTo>
                <a:lnTo>
                  <a:pt x="18813" y="5191"/>
                </a:lnTo>
                <a:cubicBezTo>
                  <a:pt x="18925" y="5214"/>
                  <a:pt x="19042" y="5226"/>
                  <a:pt x="19161" y="5226"/>
                </a:cubicBezTo>
                <a:cubicBezTo>
                  <a:pt x="19280" y="5226"/>
                  <a:pt x="19397" y="5214"/>
                  <a:pt x="19510" y="5191"/>
                </a:cubicBezTo>
                <a:lnTo>
                  <a:pt x="19510" y="6271"/>
                </a:lnTo>
                <a:cubicBezTo>
                  <a:pt x="19510" y="7893"/>
                  <a:pt x="18270" y="9232"/>
                  <a:pt x="16689" y="9390"/>
                </a:cubicBezTo>
                <a:cubicBezTo>
                  <a:pt x="16710" y="9283"/>
                  <a:pt x="16723" y="9172"/>
                  <a:pt x="16723" y="9058"/>
                </a:cubicBezTo>
                <a:cubicBezTo>
                  <a:pt x="16723" y="8933"/>
                  <a:pt x="16708" y="8811"/>
                  <a:pt x="16683" y="8694"/>
                </a:cubicBezTo>
                <a:cubicBezTo>
                  <a:pt x="17880" y="8559"/>
                  <a:pt x="18813" y="7542"/>
                  <a:pt x="18813" y="6310"/>
                </a:cubicBezTo>
                <a:close/>
                <a:moveTo>
                  <a:pt x="16026" y="9058"/>
                </a:moveTo>
                <a:cubicBezTo>
                  <a:pt x="16026" y="9519"/>
                  <a:pt x="15725" y="9906"/>
                  <a:pt x="15320" y="10045"/>
                </a:cubicBezTo>
                <a:cubicBezTo>
                  <a:pt x="15324" y="9972"/>
                  <a:pt x="15329" y="9899"/>
                  <a:pt x="15329" y="9826"/>
                </a:cubicBezTo>
                <a:cubicBezTo>
                  <a:pt x="15329" y="9199"/>
                  <a:pt x="15163" y="8577"/>
                  <a:pt x="14859" y="8029"/>
                </a:cubicBezTo>
                <a:cubicBezTo>
                  <a:pt x="14900" y="8024"/>
                  <a:pt x="14940" y="8013"/>
                  <a:pt x="14981" y="8013"/>
                </a:cubicBezTo>
                <a:cubicBezTo>
                  <a:pt x="15557" y="8013"/>
                  <a:pt x="16026" y="8482"/>
                  <a:pt x="16026" y="9058"/>
                </a:cubicBezTo>
                <a:close/>
                <a:moveTo>
                  <a:pt x="11845" y="697"/>
                </a:moveTo>
                <a:lnTo>
                  <a:pt x="11323" y="1394"/>
                </a:lnTo>
                <a:lnTo>
                  <a:pt x="10277" y="1394"/>
                </a:lnTo>
                <a:lnTo>
                  <a:pt x="9755" y="697"/>
                </a:lnTo>
                <a:close/>
                <a:moveTo>
                  <a:pt x="7316" y="1742"/>
                </a:moveTo>
                <a:cubicBezTo>
                  <a:pt x="7316" y="1166"/>
                  <a:pt x="7785" y="697"/>
                  <a:pt x="8361" y="697"/>
                </a:cubicBezTo>
                <a:lnTo>
                  <a:pt x="8884" y="697"/>
                </a:lnTo>
                <a:lnTo>
                  <a:pt x="9929" y="2090"/>
                </a:lnTo>
                <a:lnTo>
                  <a:pt x="11671" y="2090"/>
                </a:lnTo>
                <a:lnTo>
                  <a:pt x="12716" y="697"/>
                </a:lnTo>
                <a:lnTo>
                  <a:pt x="13239" y="697"/>
                </a:lnTo>
                <a:cubicBezTo>
                  <a:pt x="13815" y="697"/>
                  <a:pt x="14284" y="1166"/>
                  <a:pt x="14284" y="1742"/>
                </a:cubicBezTo>
                <a:lnTo>
                  <a:pt x="14284" y="5923"/>
                </a:lnTo>
                <a:cubicBezTo>
                  <a:pt x="14284" y="6499"/>
                  <a:pt x="13815" y="6968"/>
                  <a:pt x="13239" y="6968"/>
                </a:cubicBezTo>
                <a:lnTo>
                  <a:pt x="8361" y="6968"/>
                </a:lnTo>
                <a:cubicBezTo>
                  <a:pt x="7785" y="6968"/>
                  <a:pt x="7316" y="6499"/>
                  <a:pt x="7316" y="5923"/>
                </a:cubicBezTo>
                <a:close/>
                <a:moveTo>
                  <a:pt x="13239" y="7665"/>
                </a:moveTo>
                <a:lnTo>
                  <a:pt x="13761" y="7665"/>
                </a:lnTo>
                <a:lnTo>
                  <a:pt x="14032" y="8026"/>
                </a:lnTo>
                <a:cubicBezTo>
                  <a:pt x="14036" y="8031"/>
                  <a:pt x="14040" y="8037"/>
                  <a:pt x="14043" y="8043"/>
                </a:cubicBezTo>
                <a:lnTo>
                  <a:pt x="14045" y="8045"/>
                </a:lnTo>
                <a:cubicBezTo>
                  <a:pt x="14424" y="8558"/>
                  <a:pt x="14632" y="9189"/>
                  <a:pt x="14632" y="9826"/>
                </a:cubicBezTo>
                <a:cubicBezTo>
                  <a:pt x="14632" y="9991"/>
                  <a:pt x="14618" y="10157"/>
                  <a:pt x="14591" y="10320"/>
                </a:cubicBezTo>
                <a:lnTo>
                  <a:pt x="13989" y="13935"/>
                </a:lnTo>
                <a:lnTo>
                  <a:pt x="7611" y="13935"/>
                </a:lnTo>
                <a:lnTo>
                  <a:pt x="7009" y="10320"/>
                </a:lnTo>
                <a:cubicBezTo>
                  <a:pt x="6982" y="10157"/>
                  <a:pt x="6968" y="9991"/>
                  <a:pt x="6968" y="9826"/>
                </a:cubicBezTo>
                <a:cubicBezTo>
                  <a:pt x="6968" y="9273"/>
                  <a:pt x="7125" y="8725"/>
                  <a:pt x="7414" y="8255"/>
                </a:cubicBezTo>
                <a:lnTo>
                  <a:pt x="7571" y="8022"/>
                </a:lnTo>
                <a:lnTo>
                  <a:pt x="7839" y="7665"/>
                </a:lnTo>
                <a:lnTo>
                  <a:pt x="8361" y="7665"/>
                </a:lnTo>
                <a:close/>
                <a:moveTo>
                  <a:pt x="6619" y="8013"/>
                </a:moveTo>
                <a:cubicBezTo>
                  <a:pt x="6660" y="8013"/>
                  <a:pt x="6700" y="8024"/>
                  <a:pt x="6741" y="8029"/>
                </a:cubicBezTo>
                <a:cubicBezTo>
                  <a:pt x="6437" y="8577"/>
                  <a:pt x="6271" y="9198"/>
                  <a:pt x="6271" y="9826"/>
                </a:cubicBezTo>
                <a:cubicBezTo>
                  <a:pt x="6271" y="9898"/>
                  <a:pt x="6276" y="9970"/>
                  <a:pt x="6280" y="10042"/>
                </a:cubicBezTo>
                <a:cubicBezTo>
                  <a:pt x="5871" y="9900"/>
                  <a:pt x="5574" y="9515"/>
                  <a:pt x="5574" y="9058"/>
                </a:cubicBezTo>
                <a:cubicBezTo>
                  <a:pt x="5574" y="8482"/>
                  <a:pt x="6043" y="8013"/>
                  <a:pt x="6619" y="8013"/>
                </a:cubicBezTo>
                <a:close/>
                <a:moveTo>
                  <a:pt x="8837" y="16245"/>
                </a:moveTo>
                <a:lnTo>
                  <a:pt x="9303" y="17176"/>
                </a:lnTo>
                <a:lnTo>
                  <a:pt x="9755" y="16950"/>
                </a:lnTo>
                <a:lnTo>
                  <a:pt x="9755" y="17419"/>
                </a:lnTo>
                <a:lnTo>
                  <a:pt x="10452" y="17419"/>
                </a:lnTo>
                <a:lnTo>
                  <a:pt x="10452" y="16723"/>
                </a:lnTo>
                <a:lnTo>
                  <a:pt x="9855" y="16723"/>
                </a:lnTo>
                <a:lnTo>
                  <a:pt x="9507" y="16026"/>
                </a:lnTo>
                <a:lnTo>
                  <a:pt x="17071" y="16026"/>
                </a:lnTo>
                <a:lnTo>
                  <a:pt x="17071" y="20903"/>
                </a:lnTo>
                <a:lnTo>
                  <a:pt x="4529" y="20903"/>
                </a:lnTo>
                <a:lnTo>
                  <a:pt x="4529" y="16026"/>
                </a:lnTo>
                <a:lnTo>
                  <a:pt x="5658" y="16026"/>
                </a:lnTo>
                <a:cubicBezTo>
                  <a:pt x="5875" y="16329"/>
                  <a:pt x="6066" y="16569"/>
                  <a:pt x="6208" y="16723"/>
                </a:cubicBezTo>
                <a:lnTo>
                  <a:pt x="5574" y="16723"/>
                </a:lnTo>
                <a:lnTo>
                  <a:pt x="5574" y="17419"/>
                </a:lnTo>
                <a:lnTo>
                  <a:pt x="6271" y="17419"/>
                </a:lnTo>
                <a:lnTo>
                  <a:pt x="6271" y="16790"/>
                </a:lnTo>
                <a:cubicBezTo>
                  <a:pt x="6318" y="16838"/>
                  <a:pt x="6359" y="16876"/>
                  <a:pt x="6387" y="16895"/>
                </a:cubicBezTo>
                <a:cubicBezTo>
                  <a:pt x="6393" y="16899"/>
                  <a:pt x="6400" y="16902"/>
                  <a:pt x="6406" y="16905"/>
                </a:cubicBezTo>
                <a:cubicBezTo>
                  <a:pt x="6374" y="17389"/>
                  <a:pt x="6535" y="17883"/>
                  <a:pt x="6904" y="18252"/>
                </a:cubicBezTo>
                <a:lnTo>
                  <a:pt x="6944" y="18292"/>
                </a:lnTo>
                <a:lnTo>
                  <a:pt x="7980" y="18810"/>
                </a:lnTo>
                <a:lnTo>
                  <a:pt x="8292" y="18187"/>
                </a:lnTo>
                <a:lnTo>
                  <a:pt x="7361" y="17721"/>
                </a:lnTo>
                <a:cubicBezTo>
                  <a:pt x="6990" y="17312"/>
                  <a:pt x="7002" y="16676"/>
                  <a:pt x="7397" y="16281"/>
                </a:cubicBezTo>
                <a:cubicBezTo>
                  <a:pt x="7792" y="15886"/>
                  <a:pt x="8427" y="15874"/>
                  <a:pt x="8837" y="16245"/>
                </a:cubicBezTo>
                <a:close/>
                <a:moveTo>
                  <a:pt x="6904" y="15788"/>
                </a:moveTo>
                <a:cubicBezTo>
                  <a:pt x="6794" y="15899"/>
                  <a:pt x="6707" y="16024"/>
                  <a:pt x="6633" y="16154"/>
                </a:cubicBezTo>
                <a:cubicBezTo>
                  <a:pt x="6083" y="15491"/>
                  <a:pt x="4529" y="13219"/>
                  <a:pt x="4529" y="11845"/>
                </a:cubicBezTo>
                <a:cubicBezTo>
                  <a:pt x="4529" y="11163"/>
                  <a:pt x="4812" y="10502"/>
                  <a:pt x="5138" y="9963"/>
                </a:cubicBezTo>
                <a:cubicBezTo>
                  <a:pt x="5267" y="10174"/>
                  <a:pt x="5436" y="10358"/>
                  <a:pt x="5640" y="10497"/>
                </a:cubicBezTo>
                <a:cubicBezTo>
                  <a:pt x="5370" y="10984"/>
                  <a:pt x="5226" y="11437"/>
                  <a:pt x="5226" y="11845"/>
                </a:cubicBezTo>
                <a:cubicBezTo>
                  <a:pt x="5226" y="12704"/>
                  <a:pt x="6378" y="15056"/>
                  <a:pt x="7065" y="15658"/>
                </a:cubicBezTo>
                <a:cubicBezTo>
                  <a:pt x="7010" y="15700"/>
                  <a:pt x="6954" y="15738"/>
                  <a:pt x="6904" y="15788"/>
                </a:cubicBezTo>
                <a:close/>
                <a:moveTo>
                  <a:pt x="5923" y="11845"/>
                </a:moveTo>
                <a:cubicBezTo>
                  <a:pt x="5923" y="11543"/>
                  <a:pt x="6053" y="11172"/>
                  <a:pt x="6288" y="10767"/>
                </a:cubicBezTo>
                <a:cubicBezTo>
                  <a:pt x="6317" y="10772"/>
                  <a:pt x="6349" y="10771"/>
                  <a:pt x="6378" y="10776"/>
                </a:cubicBezTo>
                <a:lnTo>
                  <a:pt x="6905" y="13935"/>
                </a:lnTo>
                <a:lnTo>
                  <a:pt x="6709" y="13935"/>
                </a:lnTo>
                <a:cubicBezTo>
                  <a:pt x="6298" y="13154"/>
                  <a:pt x="5923" y="12227"/>
                  <a:pt x="5923" y="11845"/>
                </a:cubicBezTo>
                <a:close/>
              </a:path>
            </a:pathLst>
          </a:cu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34" name="Полилиния 29"/>
          <p:cNvSpPr/>
          <p:nvPr/>
        </p:nvSpPr>
        <p:spPr>
          <a:xfrm>
            <a:off x="10553149" y="4069561"/>
            <a:ext cx="23227" cy="23227"/>
          </a:xfrm>
          <a:prstGeom prst="rect">
            <a:avLst/>
          </a:pr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35" name="Полилиния 30"/>
          <p:cNvSpPr/>
          <p:nvPr/>
        </p:nvSpPr>
        <p:spPr>
          <a:xfrm>
            <a:off x="10506698" y="4069561"/>
            <a:ext cx="23227" cy="23227"/>
          </a:xfrm>
          <a:prstGeom prst="rect">
            <a:avLst/>
          </a:pr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36" name="Полилиния 31"/>
          <p:cNvSpPr/>
          <p:nvPr/>
        </p:nvSpPr>
        <p:spPr>
          <a:xfrm>
            <a:off x="10831859" y="4069561"/>
            <a:ext cx="23227" cy="23227"/>
          </a:xfrm>
          <a:prstGeom prst="rect">
            <a:avLst/>
          </a:pr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37" name="Полилиния 32"/>
          <p:cNvSpPr/>
          <p:nvPr/>
        </p:nvSpPr>
        <p:spPr>
          <a:xfrm>
            <a:off x="10785408" y="4069561"/>
            <a:ext cx="23227" cy="23227"/>
          </a:xfrm>
          <a:prstGeom prst="rect">
            <a:avLst/>
          </a:pr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38" name="Полилиния 33"/>
          <p:cNvSpPr/>
          <p:nvPr/>
        </p:nvSpPr>
        <p:spPr>
          <a:xfrm>
            <a:off x="10692504" y="4069561"/>
            <a:ext cx="23227" cy="23227"/>
          </a:xfrm>
          <a:prstGeom prst="rect">
            <a:avLst/>
          </a:pr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39" name="Полилиния 34"/>
          <p:cNvSpPr/>
          <p:nvPr/>
        </p:nvSpPr>
        <p:spPr>
          <a:xfrm>
            <a:off x="10646053" y="4069561"/>
            <a:ext cx="23227" cy="23227"/>
          </a:xfrm>
          <a:prstGeom prst="rect">
            <a:avLst/>
          </a:pr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0" name="Полилиния 35"/>
          <p:cNvSpPr/>
          <p:nvPr/>
        </p:nvSpPr>
        <p:spPr>
          <a:xfrm>
            <a:off x="10738956" y="4069561"/>
            <a:ext cx="23226" cy="23227"/>
          </a:xfrm>
          <a:prstGeom prst="rect">
            <a:avLst/>
          </a:pr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1" name="Полилиния 36"/>
          <p:cNvSpPr/>
          <p:nvPr/>
        </p:nvSpPr>
        <p:spPr>
          <a:xfrm>
            <a:off x="10599601" y="4069561"/>
            <a:ext cx="23227" cy="23227"/>
          </a:xfrm>
          <a:prstGeom prst="rect">
            <a:avLst/>
          </a:pr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2" name="Полилиния 37"/>
          <p:cNvSpPr/>
          <p:nvPr/>
        </p:nvSpPr>
        <p:spPr>
          <a:xfrm>
            <a:off x="10506698" y="4023109"/>
            <a:ext cx="23227" cy="23227"/>
          </a:xfrm>
          <a:prstGeom prst="rect">
            <a:avLst/>
          </a:pr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3" name="Полилиния 38"/>
          <p:cNvSpPr/>
          <p:nvPr/>
        </p:nvSpPr>
        <p:spPr>
          <a:xfrm>
            <a:off x="10692504" y="4023109"/>
            <a:ext cx="23227" cy="23227"/>
          </a:xfrm>
          <a:prstGeom prst="rect">
            <a:avLst/>
          </a:pr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4" name="Полилиния 39"/>
          <p:cNvSpPr/>
          <p:nvPr/>
        </p:nvSpPr>
        <p:spPr>
          <a:xfrm>
            <a:off x="10599601" y="4023109"/>
            <a:ext cx="23227" cy="23227"/>
          </a:xfrm>
          <a:prstGeom prst="rect">
            <a:avLst/>
          </a:pr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5" name="Полилиния 40"/>
          <p:cNvSpPr/>
          <p:nvPr/>
        </p:nvSpPr>
        <p:spPr>
          <a:xfrm>
            <a:off x="10646053" y="4023109"/>
            <a:ext cx="23227" cy="23227"/>
          </a:xfrm>
          <a:prstGeom prst="rect">
            <a:avLst/>
          </a:pr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6" name="Полилиния 41"/>
          <p:cNvSpPr/>
          <p:nvPr/>
        </p:nvSpPr>
        <p:spPr>
          <a:xfrm>
            <a:off x="10831859" y="4023109"/>
            <a:ext cx="23227" cy="23227"/>
          </a:xfrm>
          <a:prstGeom prst="rect">
            <a:avLst/>
          </a:pr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7" name="Полилиния 42"/>
          <p:cNvSpPr/>
          <p:nvPr/>
        </p:nvSpPr>
        <p:spPr>
          <a:xfrm>
            <a:off x="10785408" y="4023109"/>
            <a:ext cx="23227" cy="23227"/>
          </a:xfrm>
          <a:prstGeom prst="rect">
            <a:avLst/>
          </a:pr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8" name="Полилиния 43"/>
          <p:cNvSpPr/>
          <p:nvPr/>
        </p:nvSpPr>
        <p:spPr>
          <a:xfrm>
            <a:off x="10738956" y="4023109"/>
            <a:ext cx="23226" cy="23227"/>
          </a:xfrm>
          <a:prstGeom prst="rect">
            <a:avLst/>
          </a:pr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49" name="Полилиния 44"/>
          <p:cNvSpPr/>
          <p:nvPr/>
        </p:nvSpPr>
        <p:spPr>
          <a:xfrm>
            <a:off x="10692504" y="3976658"/>
            <a:ext cx="23227" cy="23226"/>
          </a:xfrm>
          <a:prstGeom prst="rect">
            <a:avLst/>
          </a:pr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0" name="Полилиния 45"/>
          <p:cNvSpPr/>
          <p:nvPr/>
        </p:nvSpPr>
        <p:spPr>
          <a:xfrm>
            <a:off x="10738956" y="3976658"/>
            <a:ext cx="23226" cy="23226"/>
          </a:xfrm>
          <a:prstGeom prst="rect">
            <a:avLst/>
          </a:pr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1" name="Полилиния 46"/>
          <p:cNvSpPr/>
          <p:nvPr/>
        </p:nvSpPr>
        <p:spPr>
          <a:xfrm>
            <a:off x="10831859" y="3976658"/>
            <a:ext cx="23227" cy="23226"/>
          </a:xfrm>
          <a:prstGeom prst="rect">
            <a:avLst/>
          </a:pr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2" name="Полилиния 47"/>
          <p:cNvSpPr/>
          <p:nvPr/>
        </p:nvSpPr>
        <p:spPr>
          <a:xfrm>
            <a:off x="10785408" y="3976658"/>
            <a:ext cx="23227" cy="23226"/>
          </a:xfrm>
          <a:prstGeom prst="rect">
            <a:avLst/>
          </a:pr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3" name="Полилиния 48"/>
          <p:cNvSpPr/>
          <p:nvPr/>
        </p:nvSpPr>
        <p:spPr>
          <a:xfrm>
            <a:off x="10704117" y="3488916"/>
            <a:ext cx="69679" cy="696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54" y="21600"/>
                  <a:pt x="21600" y="16754"/>
                  <a:pt x="21600" y="10800"/>
                </a:cubicBezTo>
                <a:cubicBezTo>
                  <a:pt x="21600" y="4846"/>
                  <a:pt x="16754" y="0"/>
                  <a:pt x="10800" y="0"/>
                </a:cubicBezTo>
                <a:cubicBezTo>
                  <a:pt x="4846" y="0"/>
                  <a:pt x="0" y="4846"/>
                  <a:pt x="0" y="10800"/>
                </a:cubicBezTo>
                <a:cubicBezTo>
                  <a:pt x="0" y="16754"/>
                  <a:pt x="4846" y="21600"/>
                  <a:pt x="10800" y="21600"/>
                </a:cubicBezTo>
                <a:close/>
                <a:moveTo>
                  <a:pt x="10800" y="7200"/>
                </a:moveTo>
                <a:cubicBezTo>
                  <a:pt x="12784" y="7200"/>
                  <a:pt x="14400" y="8816"/>
                  <a:pt x="14400" y="10800"/>
                </a:cubicBezTo>
                <a:cubicBezTo>
                  <a:pt x="14400" y="12784"/>
                  <a:pt x="12784" y="14400"/>
                  <a:pt x="10800" y="14400"/>
                </a:cubicBezTo>
                <a:cubicBezTo>
                  <a:pt x="8816" y="14400"/>
                  <a:pt x="7200" y="12784"/>
                  <a:pt x="7200" y="10800"/>
                </a:cubicBezTo>
                <a:cubicBezTo>
                  <a:pt x="7200" y="8816"/>
                  <a:pt x="8816" y="7200"/>
                  <a:pt x="10800" y="7200"/>
                </a:cubicBezTo>
                <a:close/>
              </a:path>
            </a:pathLst>
          </a:cu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4" name="Полилиния 49"/>
          <p:cNvSpPr/>
          <p:nvPr/>
        </p:nvSpPr>
        <p:spPr>
          <a:xfrm>
            <a:off x="10587988" y="3488916"/>
            <a:ext cx="69679" cy="696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754" y="21600"/>
                  <a:pt x="21600" y="16754"/>
                  <a:pt x="21600" y="10800"/>
                </a:cubicBezTo>
                <a:cubicBezTo>
                  <a:pt x="21600" y="4846"/>
                  <a:pt x="16754" y="0"/>
                  <a:pt x="10800" y="0"/>
                </a:cubicBezTo>
                <a:cubicBezTo>
                  <a:pt x="4846" y="0"/>
                  <a:pt x="0" y="4846"/>
                  <a:pt x="0" y="10800"/>
                </a:cubicBezTo>
                <a:cubicBezTo>
                  <a:pt x="0" y="16754"/>
                  <a:pt x="4846" y="21600"/>
                  <a:pt x="10800" y="21600"/>
                </a:cubicBezTo>
                <a:close/>
                <a:moveTo>
                  <a:pt x="10800" y="7200"/>
                </a:moveTo>
                <a:cubicBezTo>
                  <a:pt x="12784" y="7200"/>
                  <a:pt x="14400" y="8816"/>
                  <a:pt x="14400" y="10800"/>
                </a:cubicBezTo>
                <a:cubicBezTo>
                  <a:pt x="14400" y="12784"/>
                  <a:pt x="12784" y="14400"/>
                  <a:pt x="10800" y="14400"/>
                </a:cubicBezTo>
                <a:cubicBezTo>
                  <a:pt x="8816" y="14400"/>
                  <a:pt x="7200" y="12784"/>
                  <a:pt x="7200" y="10800"/>
                </a:cubicBezTo>
                <a:cubicBezTo>
                  <a:pt x="7200" y="8816"/>
                  <a:pt x="8816" y="7200"/>
                  <a:pt x="10800" y="7200"/>
                </a:cubicBezTo>
                <a:close/>
              </a:path>
            </a:pathLst>
          </a:cu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5" name="Полилиния 50"/>
          <p:cNvSpPr/>
          <p:nvPr/>
        </p:nvSpPr>
        <p:spPr>
          <a:xfrm>
            <a:off x="10611214" y="3581819"/>
            <a:ext cx="139356" cy="46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1" y="10800"/>
                </a:moveTo>
                <a:lnTo>
                  <a:pt x="3600" y="10654"/>
                </a:lnTo>
                <a:lnTo>
                  <a:pt x="3600" y="0"/>
                </a:lnTo>
                <a:lnTo>
                  <a:pt x="0" y="0"/>
                </a:lnTo>
                <a:lnTo>
                  <a:pt x="0" y="10654"/>
                </a:lnTo>
                <a:cubicBezTo>
                  <a:pt x="0" y="16686"/>
                  <a:pt x="1638" y="21600"/>
                  <a:pt x="3649" y="21600"/>
                </a:cubicBezTo>
                <a:lnTo>
                  <a:pt x="17950" y="21600"/>
                </a:lnTo>
                <a:cubicBezTo>
                  <a:pt x="19962" y="21600"/>
                  <a:pt x="21600" y="16686"/>
                  <a:pt x="21600" y="10654"/>
                </a:cubicBezTo>
                <a:lnTo>
                  <a:pt x="21600" y="0"/>
                </a:lnTo>
                <a:lnTo>
                  <a:pt x="18000" y="0"/>
                </a:lnTo>
                <a:close/>
              </a:path>
            </a:pathLst>
          </a:cu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6" name="Полилиния 51"/>
          <p:cNvSpPr/>
          <p:nvPr/>
        </p:nvSpPr>
        <p:spPr>
          <a:xfrm>
            <a:off x="10576376" y="3697948"/>
            <a:ext cx="209033" cy="116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120"/>
                </a:moveTo>
                <a:cubicBezTo>
                  <a:pt x="0" y="18693"/>
                  <a:pt x="1615" y="21600"/>
                  <a:pt x="3600" y="21600"/>
                </a:cubicBezTo>
                <a:lnTo>
                  <a:pt x="18000" y="21600"/>
                </a:lnTo>
                <a:cubicBezTo>
                  <a:pt x="19985" y="21600"/>
                  <a:pt x="21600" y="18693"/>
                  <a:pt x="21600" y="15120"/>
                </a:cubicBezTo>
                <a:lnTo>
                  <a:pt x="21600" y="6480"/>
                </a:lnTo>
                <a:cubicBezTo>
                  <a:pt x="21600" y="2907"/>
                  <a:pt x="19985" y="0"/>
                  <a:pt x="18000" y="0"/>
                </a:cubicBezTo>
                <a:lnTo>
                  <a:pt x="3600" y="0"/>
                </a:lnTo>
                <a:cubicBezTo>
                  <a:pt x="1615" y="0"/>
                  <a:pt x="0" y="2907"/>
                  <a:pt x="0" y="6480"/>
                </a:cubicBezTo>
                <a:close/>
                <a:moveTo>
                  <a:pt x="2400" y="6480"/>
                </a:moveTo>
                <a:cubicBezTo>
                  <a:pt x="2400" y="5290"/>
                  <a:pt x="2939" y="4320"/>
                  <a:pt x="3600" y="4320"/>
                </a:cubicBezTo>
                <a:lnTo>
                  <a:pt x="18000" y="4320"/>
                </a:lnTo>
                <a:cubicBezTo>
                  <a:pt x="18661" y="4320"/>
                  <a:pt x="19200" y="5290"/>
                  <a:pt x="19200" y="6480"/>
                </a:cubicBezTo>
                <a:lnTo>
                  <a:pt x="19200" y="15120"/>
                </a:lnTo>
                <a:cubicBezTo>
                  <a:pt x="19200" y="16310"/>
                  <a:pt x="18661" y="17280"/>
                  <a:pt x="18000" y="17280"/>
                </a:cubicBezTo>
                <a:lnTo>
                  <a:pt x="3600" y="17280"/>
                </a:lnTo>
                <a:cubicBezTo>
                  <a:pt x="2939" y="17280"/>
                  <a:pt x="2400" y="16310"/>
                  <a:pt x="2400" y="15120"/>
                </a:cubicBezTo>
                <a:close/>
              </a:path>
            </a:pathLst>
          </a:cu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7" name="Полилиния 52"/>
          <p:cNvSpPr/>
          <p:nvPr/>
        </p:nvSpPr>
        <p:spPr>
          <a:xfrm>
            <a:off x="10646053" y="3837303"/>
            <a:ext cx="23227" cy="23227"/>
          </a:xfrm>
          <a:prstGeom prst="rect">
            <a:avLst/>
          </a:pr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8" name="Полилиния 53"/>
          <p:cNvSpPr/>
          <p:nvPr/>
        </p:nvSpPr>
        <p:spPr>
          <a:xfrm>
            <a:off x="10599601" y="3837303"/>
            <a:ext cx="23227" cy="23227"/>
          </a:xfrm>
          <a:prstGeom prst="rect">
            <a:avLst/>
          </a:pr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59" name="Полилиния 54"/>
          <p:cNvSpPr/>
          <p:nvPr/>
        </p:nvSpPr>
        <p:spPr>
          <a:xfrm>
            <a:off x="10738956" y="3837303"/>
            <a:ext cx="23226" cy="23227"/>
          </a:xfrm>
          <a:prstGeom prst="rect">
            <a:avLst/>
          </a:pr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0" name="Полилиния 55"/>
          <p:cNvSpPr/>
          <p:nvPr/>
        </p:nvSpPr>
        <p:spPr>
          <a:xfrm>
            <a:off x="10692504" y="3837303"/>
            <a:ext cx="23227" cy="23227"/>
          </a:xfrm>
          <a:prstGeom prst="rect">
            <a:avLst/>
          </a:prstGeom>
          <a:solidFill>
            <a:srgbClr val="56B038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1" name="TextBox 56"/>
          <p:cNvSpPr txBox="1"/>
          <p:nvPr/>
        </p:nvSpPr>
        <p:spPr>
          <a:xfrm>
            <a:off x="7512832" y="4497023"/>
            <a:ext cx="2122319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r>
              <a:t>Сгенерировать текст вопроса для уточнения страны</a:t>
            </a:r>
          </a:p>
        </p:txBody>
      </p:sp>
      <p:sp>
        <p:nvSpPr>
          <p:cNvPr id="662" name="TextBox 57"/>
          <p:cNvSpPr txBox="1"/>
          <p:nvPr/>
        </p:nvSpPr>
        <p:spPr>
          <a:xfrm>
            <a:off x="5605531" y="4497023"/>
            <a:ext cx="1021619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r>
              <a:t>Нужно уточнить страну</a:t>
            </a:r>
          </a:p>
        </p:txBody>
      </p:sp>
      <p:sp>
        <p:nvSpPr>
          <p:cNvPr id="663" name="TextBox 58"/>
          <p:cNvSpPr txBox="1"/>
          <p:nvPr/>
        </p:nvSpPr>
        <p:spPr>
          <a:xfrm>
            <a:off x="2732986" y="4502496"/>
            <a:ext cx="1851406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600"/>
            </a:lvl1pPr>
          </a:lstStyle>
          <a:p>
            <a:r>
              <a:t>Нужно ответить по типу справки</a:t>
            </a:r>
          </a:p>
        </p:txBody>
      </p:sp>
      <p:pic>
        <p:nvPicPr>
          <p:cNvPr id="664" name="TextBox 59" descr="TextBox 59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583807" y="2236289"/>
            <a:ext cx="2147719" cy="916941"/>
          </a:xfrm>
          <a:prstGeom prst="rect">
            <a:avLst/>
          </a:prstGeom>
          <a:effectLst>
            <a:outerShdw blurRad="279400" dist="23000" dir="5400000" rotWithShape="0">
              <a:srgbClr val="000000">
                <a:alpha val="15716"/>
              </a:srgbClr>
            </a:outerShdw>
          </a:effectLst>
        </p:spPr>
      </p:pic>
      <p:sp>
        <p:nvSpPr>
          <p:cNvPr id="665" name="Прямоугольник"/>
          <p:cNvSpPr/>
          <p:nvPr/>
        </p:nvSpPr>
        <p:spPr>
          <a:xfrm>
            <a:off x="-25400" y="0"/>
            <a:ext cx="12242800" cy="958483"/>
          </a:xfrm>
          <a:prstGeom prst="rect">
            <a:avLst/>
          </a:prstGeom>
          <a:solidFill>
            <a:srgbClr val="1FA039"/>
          </a:solidFill>
          <a:ln w="12700">
            <a:miter lim="400000"/>
          </a:ln>
          <a:effectLst>
            <a:outerShdw blurRad="279400" dist="23000" dir="5400000" rotWithShape="0">
              <a:srgbClr val="000000">
                <a:alpha val="9006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666" name="Текст 1"/>
          <p:cNvSpPr/>
          <p:nvPr/>
        </p:nvSpPr>
        <p:spPr>
          <a:xfrm>
            <a:off x="597474" y="58250"/>
            <a:ext cx="10997052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 defTabSz="914216">
              <a:defRPr sz="24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r>
              <a:t>ОБРАБОТКА ЕСТЕСТВЕННОГО ЯЗЫКА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4" name="Сгруппировать"/>
          <p:cNvGrpSpPr/>
          <p:nvPr/>
        </p:nvGrpSpPr>
        <p:grpSpPr>
          <a:xfrm>
            <a:off x="822957" y="1526708"/>
            <a:ext cx="538275" cy="720001"/>
            <a:chOff x="0" y="0"/>
            <a:chExt cx="538274" cy="719999"/>
          </a:xfrm>
        </p:grpSpPr>
        <p:sp>
          <p:nvSpPr>
            <p:cNvPr id="670" name="Freeform 336"/>
            <p:cNvSpPr/>
            <p:nvPr/>
          </p:nvSpPr>
          <p:spPr>
            <a:xfrm>
              <a:off x="0" y="0"/>
              <a:ext cx="538275" cy="72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0687" y="21600"/>
                    <a:pt x="10575" y="21600"/>
                    <a:pt x="10575" y="21600"/>
                  </a:cubicBezTo>
                  <a:cubicBezTo>
                    <a:pt x="225" y="15862"/>
                    <a:pt x="225" y="15862"/>
                    <a:pt x="225" y="15862"/>
                  </a:cubicBezTo>
                  <a:cubicBezTo>
                    <a:pt x="112" y="15778"/>
                    <a:pt x="0" y="15694"/>
                    <a:pt x="0" y="15525"/>
                  </a:cubicBezTo>
                  <a:cubicBezTo>
                    <a:pt x="0" y="338"/>
                    <a:pt x="0" y="338"/>
                    <a:pt x="0" y="338"/>
                  </a:cubicBezTo>
                  <a:cubicBezTo>
                    <a:pt x="0" y="253"/>
                    <a:pt x="112" y="169"/>
                    <a:pt x="225" y="84"/>
                  </a:cubicBezTo>
                  <a:cubicBezTo>
                    <a:pt x="337" y="0"/>
                    <a:pt x="562" y="0"/>
                    <a:pt x="675" y="84"/>
                  </a:cubicBezTo>
                  <a:cubicBezTo>
                    <a:pt x="4725" y="1603"/>
                    <a:pt x="4725" y="1603"/>
                    <a:pt x="4725" y="1603"/>
                  </a:cubicBezTo>
                  <a:cubicBezTo>
                    <a:pt x="5963" y="169"/>
                    <a:pt x="5963" y="169"/>
                    <a:pt x="5963" y="169"/>
                  </a:cubicBezTo>
                  <a:cubicBezTo>
                    <a:pt x="5963" y="84"/>
                    <a:pt x="6188" y="0"/>
                    <a:pt x="6300" y="0"/>
                  </a:cubicBezTo>
                  <a:cubicBezTo>
                    <a:pt x="15300" y="0"/>
                    <a:pt x="15300" y="0"/>
                    <a:pt x="15300" y="0"/>
                  </a:cubicBezTo>
                  <a:cubicBezTo>
                    <a:pt x="15412" y="0"/>
                    <a:pt x="15637" y="84"/>
                    <a:pt x="15637" y="169"/>
                  </a:cubicBezTo>
                  <a:cubicBezTo>
                    <a:pt x="16875" y="1603"/>
                    <a:pt x="16875" y="1603"/>
                    <a:pt x="16875" y="1603"/>
                  </a:cubicBezTo>
                  <a:cubicBezTo>
                    <a:pt x="20925" y="84"/>
                    <a:pt x="20925" y="84"/>
                    <a:pt x="20925" y="84"/>
                  </a:cubicBezTo>
                  <a:cubicBezTo>
                    <a:pt x="21037" y="0"/>
                    <a:pt x="21263" y="0"/>
                    <a:pt x="21375" y="84"/>
                  </a:cubicBezTo>
                  <a:cubicBezTo>
                    <a:pt x="21488" y="169"/>
                    <a:pt x="21600" y="253"/>
                    <a:pt x="21600" y="338"/>
                  </a:cubicBezTo>
                  <a:cubicBezTo>
                    <a:pt x="21600" y="15525"/>
                    <a:pt x="21600" y="15525"/>
                    <a:pt x="21600" y="15525"/>
                  </a:cubicBezTo>
                  <a:cubicBezTo>
                    <a:pt x="21600" y="15694"/>
                    <a:pt x="21488" y="15778"/>
                    <a:pt x="21375" y="15862"/>
                  </a:cubicBezTo>
                  <a:cubicBezTo>
                    <a:pt x="11025" y="21600"/>
                    <a:pt x="11025" y="21600"/>
                    <a:pt x="11025" y="21600"/>
                  </a:cubicBezTo>
                  <a:cubicBezTo>
                    <a:pt x="11025" y="21600"/>
                    <a:pt x="10913" y="21600"/>
                    <a:pt x="10800" y="21600"/>
                  </a:cubicBezTo>
                  <a:close/>
                  <a:moveTo>
                    <a:pt x="900" y="15356"/>
                  </a:moveTo>
                  <a:cubicBezTo>
                    <a:pt x="10800" y="20841"/>
                    <a:pt x="10800" y="20841"/>
                    <a:pt x="10800" y="20841"/>
                  </a:cubicBezTo>
                  <a:cubicBezTo>
                    <a:pt x="20700" y="15356"/>
                    <a:pt x="20700" y="15356"/>
                    <a:pt x="20700" y="15356"/>
                  </a:cubicBezTo>
                  <a:cubicBezTo>
                    <a:pt x="20700" y="928"/>
                    <a:pt x="20700" y="928"/>
                    <a:pt x="20700" y="928"/>
                  </a:cubicBezTo>
                  <a:cubicBezTo>
                    <a:pt x="16875" y="2363"/>
                    <a:pt x="16875" y="2363"/>
                    <a:pt x="16875" y="2363"/>
                  </a:cubicBezTo>
                  <a:cubicBezTo>
                    <a:pt x="16650" y="2447"/>
                    <a:pt x="16425" y="2363"/>
                    <a:pt x="16312" y="2194"/>
                  </a:cubicBezTo>
                  <a:cubicBezTo>
                    <a:pt x="15075" y="675"/>
                    <a:pt x="15075" y="675"/>
                    <a:pt x="15075" y="675"/>
                  </a:cubicBezTo>
                  <a:cubicBezTo>
                    <a:pt x="6525" y="675"/>
                    <a:pt x="6525" y="675"/>
                    <a:pt x="6525" y="675"/>
                  </a:cubicBezTo>
                  <a:cubicBezTo>
                    <a:pt x="5287" y="2194"/>
                    <a:pt x="5287" y="2194"/>
                    <a:pt x="5287" y="2194"/>
                  </a:cubicBezTo>
                  <a:cubicBezTo>
                    <a:pt x="5175" y="2363"/>
                    <a:pt x="4950" y="2447"/>
                    <a:pt x="4725" y="2363"/>
                  </a:cubicBezTo>
                  <a:cubicBezTo>
                    <a:pt x="900" y="928"/>
                    <a:pt x="900" y="928"/>
                    <a:pt x="900" y="928"/>
                  </a:cubicBezTo>
                  <a:lnTo>
                    <a:pt x="900" y="15356"/>
                  </a:ln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71" name="Freeform 337"/>
            <p:cNvSpPr/>
            <p:nvPr/>
          </p:nvSpPr>
          <p:spPr>
            <a:xfrm>
              <a:off x="46006" y="34504"/>
              <a:ext cx="448563" cy="627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0665" y="21600"/>
                    <a:pt x="10530" y="21600"/>
                    <a:pt x="10530" y="21600"/>
                  </a:cubicBezTo>
                  <a:cubicBezTo>
                    <a:pt x="270" y="16200"/>
                    <a:pt x="270" y="16200"/>
                    <a:pt x="270" y="16200"/>
                  </a:cubicBezTo>
                  <a:cubicBezTo>
                    <a:pt x="135" y="16104"/>
                    <a:pt x="0" y="16007"/>
                    <a:pt x="0" y="158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80" y="0"/>
                    <a:pt x="1080" y="0"/>
                    <a:pt x="1080" y="0"/>
                  </a:cubicBezTo>
                  <a:cubicBezTo>
                    <a:pt x="1080" y="15621"/>
                    <a:pt x="1080" y="15621"/>
                    <a:pt x="1080" y="15621"/>
                  </a:cubicBezTo>
                  <a:cubicBezTo>
                    <a:pt x="10800" y="20732"/>
                    <a:pt x="10800" y="20732"/>
                    <a:pt x="10800" y="20732"/>
                  </a:cubicBezTo>
                  <a:cubicBezTo>
                    <a:pt x="20520" y="15621"/>
                    <a:pt x="20520" y="15621"/>
                    <a:pt x="20520" y="15621"/>
                  </a:cubicBezTo>
                  <a:cubicBezTo>
                    <a:pt x="20520" y="0"/>
                    <a:pt x="20520" y="0"/>
                    <a:pt x="2052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5814"/>
                    <a:pt x="21600" y="15814"/>
                    <a:pt x="21600" y="15814"/>
                  </a:cubicBezTo>
                  <a:cubicBezTo>
                    <a:pt x="21600" y="16007"/>
                    <a:pt x="21465" y="16104"/>
                    <a:pt x="21330" y="16200"/>
                  </a:cubicBezTo>
                  <a:cubicBezTo>
                    <a:pt x="11070" y="21600"/>
                    <a:pt x="11070" y="21600"/>
                    <a:pt x="11070" y="21600"/>
                  </a:cubicBezTo>
                  <a:cubicBezTo>
                    <a:pt x="11070" y="21600"/>
                    <a:pt x="10935" y="21600"/>
                    <a:pt x="10800" y="21600"/>
                  </a:cubicBez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72" name="Rectangle 338"/>
            <p:cNvSpPr/>
            <p:nvPr/>
          </p:nvSpPr>
          <p:spPr>
            <a:xfrm>
              <a:off x="112716" y="66708"/>
              <a:ext cx="23004" cy="57509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73" name="Rectangle 339"/>
            <p:cNvSpPr/>
            <p:nvPr/>
          </p:nvSpPr>
          <p:spPr>
            <a:xfrm>
              <a:off x="404855" y="66708"/>
              <a:ext cx="20704" cy="57509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74" name="Freeform 340"/>
            <p:cNvSpPr/>
            <p:nvPr/>
          </p:nvSpPr>
          <p:spPr>
            <a:xfrm>
              <a:off x="112716" y="144919"/>
              <a:ext cx="312844" cy="315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21" y="21600"/>
                    <a:pt x="0" y="16779"/>
                    <a:pt x="0" y="10800"/>
                  </a:cubicBezTo>
                  <a:cubicBezTo>
                    <a:pt x="0" y="4821"/>
                    <a:pt x="4821" y="0"/>
                    <a:pt x="10800" y="0"/>
                  </a:cubicBezTo>
                  <a:cubicBezTo>
                    <a:pt x="16779" y="0"/>
                    <a:pt x="21600" y="4821"/>
                    <a:pt x="21600" y="10800"/>
                  </a:cubicBezTo>
                  <a:cubicBezTo>
                    <a:pt x="21600" y="16779"/>
                    <a:pt x="16779" y="21600"/>
                    <a:pt x="10800" y="21600"/>
                  </a:cubicBezTo>
                  <a:close/>
                  <a:moveTo>
                    <a:pt x="10800" y="1543"/>
                  </a:moveTo>
                  <a:cubicBezTo>
                    <a:pt x="5786" y="1543"/>
                    <a:pt x="1543" y="5786"/>
                    <a:pt x="1543" y="10800"/>
                  </a:cubicBezTo>
                  <a:cubicBezTo>
                    <a:pt x="1543" y="16007"/>
                    <a:pt x="5786" y="20057"/>
                    <a:pt x="10800" y="20057"/>
                  </a:cubicBezTo>
                  <a:cubicBezTo>
                    <a:pt x="15814" y="20057"/>
                    <a:pt x="20057" y="16007"/>
                    <a:pt x="20057" y="10800"/>
                  </a:cubicBezTo>
                  <a:cubicBezTo>
                    <a:pt x="20057" y="5786"/>
                    <a:pt x="15814" y="1543"/>
                    <a:pt x="10800" y="1543"/>
                  </a:cubicBez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75" name="Freeform 341"/>
            <p:cNvSpPr/>
            <p:nvPr/>
          </p:nvSpPr>
          <p:spPr>
            <a:xfrm>
              <a:off x="225431" y="144919"/>
              <a:ext cx="89714" cy="315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0" y="21600"/>
                    <a:pt x="0" y="11957"/>
                    <a:pt x="0" y="10800"/>
                  </a:cubicBezTo>
                  <a:cubicBezTo>
                    <a:pt x="0" y="9836"/>
                    <a:pt x="0" y="0"/>
                    <a:pt x="10800" y="0"/>
                  </a:cubicBezTo>
                  <a:cubicBezTo>
                    <a:pt x="21600" y="0"/>
                    <a:pt x="21600" y="9836"/>
                    <a:pt x="21600" y="10800"/>
                  </a:cubicBezTo>
                  <a:cubicBezTo>
                    <a:pt x="21600" y="11957"/>
                    <a:pt x="21600" y="21600"/>
                    <a:pt x="10800" y="21600"/>
                  </a:cubicBezTo>
                  <a:close/>
                  <a:moveTo>
                    <a:pt x="10800" y="1736"/>
                  </a:moveTo>
                  <a:cubicBezTo>
                    <a:pt x="8775" y="2121"/>
                    <a:pt x="5400" y="5593"/>
                    <a:pt x="5400" y="10800"/>
                  </a:cubicBezTo>
                  <a:cubicBezTo>
                    <a:pt x="5400" y="16200"/>
                    <a:pt x="8775" y="19479"/>
                    <a:pt x="10800" y="20057"/>
                  </a:cubicBezTo>
                  <a:cubicBezTo>
                    <a:pt x="12825" y="19479"/>
                    <a:pt x="16200" y="16200"/>
                    <a:pt x="16200" y="10800"/>
                  </a:cubicBezTo>
                  <a:cubicBezTo>
                    <a:pt x="16200" y="5593"/>
                    <a:pt x="12825" y="2121"/>
                    <a:pt x="10800" y="1736"/>
                  </a:cubicBez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76" name="Freeform 342"/>
            <p:cNvSpPr/>
            <p:nvPr/>
          </p:nvSpPr>
          <p:spPr>
            <a:xfrm>
              <a:off x="167923" y="144919"/>
              <a:ext cx="202429" cy="315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00" y="21600"/>
                    <a:pt x="0" y="16971"/>
                    <a:pt x="0" y="10800"/>
                  </a:cubicBezTo>
                  <a:cubicBezTo>
                    <a:pt x="0" y="4821"/>
                    <a:pt x="4800" y="0"/>
                    <a:pt x="10800" y="0"/>
                  </a:cubicBezTo>
                  <a:cubicBezTo>
                    <a:pt x="16800" y="0"/>
                    <a:pt x="21600" y="4821"/>
                    <a:pt x="21600" y="10800"/>
                  </a:cubicBezTo>
                  <a:cubicBezTo>
                    <a:pt x="21600" y="16971"/>
                    <a:pt x="16800" y="21600"/>
                    <a:pt x="10800" y="21600"/>
                  </a:cubicBezTo>
                  <a:close/>
                  <a:moveTo>
                    <a:pt x="10800" y="1543"/>
                  </a:moveTo>
                  <a:cubicBezTo>
                    <a:pt x="6300" y="1543"/>
                    <a:pt x="2400" y="5786"/>
                    <a:pt x="2400" y="10800"/>
                  </a:cubicBezTo>
                  <a:cubicBezTo>
                    <a:pt x="2400" y="15814"/>
                    <a:pt x="6300" y="20057"/>
                    <a:pt x="10800" y="20057"/>
                  </a:cubicBezTo>
                  <a:cubicBezTo>
                    <a:pt x="15300" y="20057"/>
                    <a:pt x="19200" y="15814"/>
                    <a:pt x="19200" y="10800"/>
                  </a:cubicBezTo>
                  <a:cubicBezTo>
                    <a:pt x="19200" y="5786"/>
                    <a:pt x="15300" y="1543"/>
                    <a:pt x="10800" y="1543"/>
                  </a:cubicBez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77" name="Rectangle 343"/>
            <p:cNvSpPr/>
            <p:nvPr/>
          </p:nvSpPr>
          <p:spPr>
            <a:xfrm>
              <a:off x="124217" y="292139"/>
              <a:ext cx="292141" cy="23004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78" name="Rectangle 344"/>
            <p:cNvSpPr/>
            <p:nvPr/>
          </p:nvSpPr>
          <p:spPr>
            <a:xfrm>
              <a:off x="257635" y="78210"/>
              <a:ext cx="23004" cy="23004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79" name="Rectangle 345"/>
            <p:cNvSpPr/>
            <p:nvPr/>
          </p:nvSpPr>
          <p:spPr>
            <a:xfrm>
              <a:off x="213930" y="78210"/>
              <a:ext cx="20704" cy="23004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80" name="Rectangle 346"/>
            <p:cNvSpPr/>
            <p:nvPr/>
          </p:nvSpPr>
          <p:spPr>
            <a:xfrm>
              <a:off x="303641" y="78210"/>
              <a:ext cx="23004" cy="23004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81" name="Rectangle 347"/>
            <p:cNvSpPr/>
            <p:nvPr/>
          </p:nvSpPr>
          <p:spPr>
            <a:xfrm>
              <a:off x="257635" y="506069"/>
              <a:ext cx="23004" cy="23004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82" name="Rectangle 348"/>
            <p:cNvSpPr/>
            <p:nvPr/>
          </p:nvSpPr>
          <p:spPr>
            <a:xfrm>
              <a:off x="213930" y="506069"/>
              <a:ext cx="20704" cy="23004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83" name="Rectangle 349"/>
            <p:cNvSpPr/>
            <p:nvPr/>
          </p:nvSpPr>
          <p:spPr>
            <a:xfrm>
              <a:off x="303641" y="506069"/>
              <a:ext cx="23004" cy="23004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702" name="Сгруппировать"/>
          <p:cNvGrpSpPr/>
          <p:nvPr/>
        </p:nvGrpSpPr>
        <p:grpSpPr>
          <a:xfrm>
            <a:off x="6532530" y="4102656"/>
            <a:ext cx="561279" cy="720001"/>
            <a:chOff x="0" y="0"/>
            <a:chExt cx="561278" cy="720000"/>
          </a:xfrm>
        </p:grpSpPr>
        <p:sp>
          <p:nvSpPr>
            <p:cNvPr id="685" name="Freeform 656"/>
            <p:cNvSpPr/>
            <p:nvPr/>
          </p:nvSpPr>
          <p:spPr>
            <a:xfrm>
              <a:off x="46006" y="46006"/>
              <a:ext cx="515273" cy="673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19831"/>
                  </a:lnTo>
                  <a:lnTo>
                    <a:pt x="964" y="19831"/>
                  </a:lnTo>
                  <a:lnTo>
                    <a:pt x="964" y="20863"/>
                  </a:lnTo>
                  <a:lnTo>
                    <a:pt x="20732" y="20863"/>
                  </a:lnTo>
                  <a:lnTo>
                    <a:pt x="20732" y="737"/>
                  </a:lnTo>
                  <a:lnTo>
                    <a:pt x="17454" y="737"/>
                  </a:lnTo>
                  <a:lnTo>
                    <a:pt x="17454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86" name="Rectangle 657"/>
            <p:cNvSpPr/>
            <p:nvPr/>
          </p:nvSpPr>
          <p:spPr>
            <a:xfrm>
              <a:off x="69009" y="179424"/>
              <a:ext cx="381854" cy="23004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87" name="Rectangle 658"/>
            <p:cNvSpPr/>
            <p:nvPr/>
          </p:nvSpPr>
          <p:spPr>
            <a:xfrm>
              <a:off x="69009" y="225431"/>
              <a:ext cx="381854" cy="23004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88" name="Rectangle 659"/>
            <p:cNvSpPr/>
            <p:nvPr/>
          </p:nvSpPr>
          <p:spPr>
            <a:xfrm>
              <a:off x="69009" y="271437"/>
              <a:ext cx="381854" cy="20704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89" name="Rectangle 660"/>
            <p:cNvSpPr/>
            <p:nvPr/>
          </p:nvSpPr>
          <p:spPr>
            <a:xfrm>
              <a:off x="69009" y="315144"/>
              <a:ext cx="156422" cy="23004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90" name="Rectangle 661"/>
            <p:cNvSpPr/>
            <p:nvPr/>
          </p:nvSpPr>
          <p:spPr>
            <a:xfrm>
              <a:off x="69009" y="439361"/>
              <a:ext cx="20704" cy="167924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91" name="Rectangle 662"/>
            <p:cNvSpPr/>
            <p:nvPr/>
          </p:nvSpPr>
          <p:spPr>
            <a:xfrm>
              <a:off x="112714" y="494569"/>
              <a:ext cx="23004" cy="112717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92" name="Rectangle 663"/>
            <p:cNvSpPr/>
            <p:nvPr/>
          </p:nvSpPr>
          <p:spPr>
            <a:xfrm>
              <a:off x="158721" y="393355"/>
              <a:ext cx="20704" cy="213931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93" name="Rectangle 664"/>
            <p:cNvSpPr/>
            <p:nvPr/>
          </p:nvSpPr>
          <p:spPr>
            <a:xfrm>
              <a:off x="202427" y="462364"/>
              <a:ext cx="23004" cy="144921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94" name="Rectangle 665"/>
            <p:cNvSpPr/>
            <p:nvPr/>
          </p:nvSpPr>
          <p:spPr>
            <a:xfrm>
              <a:off x="248434" y="416357"/>
              <a:ext cx="23004" cy="190928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95" name="Rectangle 666"/>
            <p:cNvSpPr/>
            <p:nvPr/>
          </p:nvSpPr>
          <p:spPr>
            <a:xfrm>
              <a:off x="292139" y="483066"/>
              <a:ext cx="23004" cy="124218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96" name="Rectangle 667"/>
            <p:cNvSpPr/>
            <p:nvPr/>
          </p:nvSpPr>
          <p:spPr>
            <a:xfrm>
              <a:off x="338146" y="462364"/>
              <a:ext cx="23004" cy="144921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97" name="Rectangle 668"/>
            <p:cNvSpPr/>
            <p:nvPr/>
          </p:nvSpPr>
          <p:spPr>
            <a:xfrm>
              <a:off x="381853" y="381852"/>
              <a:ext cx="23004" cy="225432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98" name="Rectangle 669"/>
            <p:cNvSpPr/>
            <p:nvPr/>
          </p:nvSpPr>
          <p:spPr>
            <a:xfrm>
              <a:off x="427859" y="416357"/>
              <a:ext cx="23004" cy="190928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99" name="Freeform 670"/>
            <p:cNvSpPr/>
            <p:nvPr/>
          </p:nvSpPr>
          <p:spPr>
            <a:xfrm>
              <a:off x="404855" y="23003"/>
              <a:ext cx="89715" cy="89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5538" y="0"/>
                  </a:lnTo>
                  <a:lnTo>
                    <a:pt x="5538" y="16062"/>
                  </a:lnTo>
                  <a:lnTo>
                    <a:pt x="21600" y="16062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00" name="Freeform 671"/>
            <p:cNvSpPr/>
            <p:nvPr/>
          </p:nvSpPr>
          <p:spPr>
            <a:xfrm>
              <a:off x="0" y="0"/>
              <a:ext cx="517573" cy="676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7472" y="0"/>
                  </a:lnTo>
                  <a:lnTo>
                    <a:pt x="21600" y="3086"/>
                  </a:lnTo>
                  <a:lnTo>
                    <a:pt x="21600" y="21600"/>
                  </a:lnTo>
                  <a:close/>
                  <a:moveTo>
                    <a:pt x="960" y="20865"/>
                  </a:moveTo>
                  <a:lnTo>
                    <a:pt x="20640" y="20865"/>
                  </a:lnTo>
                  <a:lnTo>
                    <a:pt x="20640" y="3306"/>
                  </a:lnTo>
                  <a:lnTo>
                    <a:pt x="17184" y="735"/>
                  </a:lnTo>
                  <a:lnTo>
                    <a:pt x="960" y="735"/>
                  </a:lnTo>
                  <a:lnTo>
                    <a:pt x="960" y="20865"/>
                  </a:ln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01" name="Freeform 672"/>
            <p:cNvSpPr/>
            <p:nvPr/>
          </p:nvSpPr>
          <p:spPr>
            <a:xfrm>
              <a:off x="69009" y="69009"/>
              <a:ext cx="292143" cy="89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  <a:moveTo>
                    <a:pt x="1531" y="16062"/>
                  </a:moveTo>
                  <a:lnTo>
                    <a:pt x="19899" y="16062"/>
                  </a:lnTo>
                  <a:lnTo>
                    <a:pt x="19899" y="4985"/>
                  </a:lnTo>
                  <a:lnTo>
                    <a:pt x="1531" y="4985"/>
                  </a:lnTo>
                  <a:lnTo>
                    <a:pt x="1531" y="16062"/>
                  </a:ln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756" name="Сгруппировать"/>
          <p:cNvGrpSpPr/>
          <p:nvPr/>
        </p:nvGrpSpPr>
        <p:grpSpPr>
          <a:xfrm>
            <a:off x="6431295" y="1721473"/>
            <a:ext cx="720001" cy="673957"/>
            <a:chOff x="0" y="0"/>
            <a:chExt cx="720000" cy="673955"/>
          </a:xfrm>
        </p:grpSpPr>
        <p:sp>
          <p:nvSpPr>
            <p:cNvPr id="703" name="Freeform 198"/>
            <p:cNvSpPr/>
            <p:nvPr/>
          </p:nvSpPr>
          <p:spPr>
            <a:xfrm>
              <a:off x="0" y="561245"/>
              <a:ext cx="720001" cy="112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692" y="0"/>
                  </a:lnTo>
                  <a:lnTo>
                    <a:pt x="692" y="17192"/>
                  </a:lnTo>
                  <a:lnTo>
                    <a:pt x="20977" y="17192"/>
                  </a:lnTo>
                  <a:lnTo>
                    <a:pt x="20977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04" name="Freeform 199"/>
            <p:cNvSpPr/>
            <p:nvPr/>
          </p:nvSpPr>
          <p:spPr>
            <a:xfrm>
              <a:off x="78461" y="135711"/>
              <a:ext cx="55386" cy="190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342"/>
                  </a:lnTo>
                  <a:lnTo>
                    <a:pt x="9000" y="2342"/>
                  </a:lnTo>
                  <a:lnTo>
                    <a:pt x="9000" y="21600"/>
                  </a:ln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05" name="Freeform 200"/>
            <p:cNvSpPr/>
            <p:nvPr/>
          </p:nvSpPr>
          <p:spPr>
            <a:xfrm>
              <a:off x="348462" y="135711"/>
              <a:ext cx="293079" cy="190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899" y="21600"/>
                  </a:lnTo>
                  <a:lnTo>
                    <a:pt x="19899" y="2342"/>
                  </a:lnTo>
                  <a:lnTo>
                    <a:pt x="0" y="2342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06" name="Freeform 201"/>
            <p:cNvSpPr/>
            <p:nvPr/>
          </p:nvSpPr>
          <p:spPr>
            <a:xfrm>
              <a:off x="394616" y="0"/>
              <a:ext cx="223848" cy="112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  <a:moveTo>
                    <a:pt x="2227" y="17192"/>
                  </a:moveTo>
                  <a:lnTo>
                    <a:pt x="19596" y="17192"/>
                  </a:lnTo>
                  <a:lnTo>
                    <a:pt x="19596" y="4408"/>
                  </a:lnTo>
                  <a:lnTo>
                    <a:pt x="2227" y="4408"/>
                  </a:lnTo>
                  <a:lnTo>
                    <a:pt x="2227" y="17192"/>
                  </a:ln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07" name="Freeform 202"/>
            <p:cNvSpPr/>
            <p:nvPr/>
          </p:nvSpPr>
          <p:spPr>
            <a:xfrm>
              <a:off x="124615" y="20702"/>
              <a:ext cx="200771" cy="225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3086"/>
                  </a:lnTo>
                  <a:lnTo>
                    <a:pt x="3476" y="0"/>
                  </a:lnTo>
                  <a:lnTo>
                    <a:pt x="5959" y="1984"/>
                  </a:lnTo>
                  <a:lnTo>
                    <a:pt x="8441" y="0"/>
                  </a:lnTo>
                  <a:lnTo>
                    <a:pt x="10924" y="1984"/>
                  </a:lnTo>
                  <a:lnTo>
                    <a:pt x="13159" y="0"/>
                  </a:lnTo>
                  <a:lnTo>
                    <a:pt x="15641" y="1984"/>
                  </a:lnTo>
                  <a:lnTo>
                    <a:pt x="18124" y="0"/>
                  </a:lnTo>
                  <a:lnTo>
                    <a:pt x="21600" y="3086"/>
                  </a:lnTo>
                  <a:lnTo>
                    <a:pt x="21600" y="21600"/>
                  </a:lnTo>
                  <a:close/>
                  <a:moveTo>
                    <a:pt x="2234" y="19616"/>
                  </a:moveTo>
                  <a:lnTo>
                    <a:pt x="19366" y="19616"/>
                  </a:lnTo>
                  <a:lnTo>
                    <a:pt x="19366" y="3967"/>
                  </a:lnTo>
                  <a:lnTo>
                    <a:pt x="18124" y="2865"/>
                  </a:lnTo>
                  <a:lnTo>
                    <a:pt x="15641" y="5069"/>
                  </a:lnTo>
                  <a:lnTo>
                    <a:pt x="13159" y="2865"/>
                  </a:lnTo>
                  <a:lnTo>
                    <a:pt x="10924" y="5069"/>
                  </a:lnTo>
                  <a:lnTo>
                    <a:pt x="8441" y="2865"/>
                  </a:lnTo>
                  <a:lnTo>
                    <a:pt x="5959" y="5069"/>
                  </a:lnTo>
                  <a:lnTo>
                    <a:pt x="3476" y="2865"/>
                  </a:lnTo>
                  <a:lnTo>
                    <a:pt x="2234" y="3967"/>
                  </a:lnTo>
                  <a:lnTo>
                    <a:pt x="2234" y="19616"/>
                  </a:ln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08" name="Freeform 203"/>
            <p:cNvSpPr/>
            <p:nvPr/>
          </p:nvSpPr>
          <p:spPr>
            <a:xfrm>
              <a:off x="348462" y="179414"/>
              <a:ext cx="249232" cy="112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  <a:moveTo>
                    <a:pt x="2000" y="17192"/>
                  </a:moveTo>
                  <a:lnTo>
                    <a:pt x="19600" y="17192"/>
                  </a:lnTo>
                  <a:lnTo>
                    <a:pt x="19600" y="4408"/>
                  </a:lnTo>
                  <a:lnTo>
                    <a:pt x="2000" y="4408"/>
                  </a:lnTo>
                  <a:lnTo>
                    <a:pt x="2000" y="17192"/>
                  </a:ln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09" name="Rectangle 204"/>
            <p:cNvSpPr/>
            <p:nvPr/>
          </p:nvSpPr>
          <p:spPr>
            <a:xfrm>
              <a:off x="168462" y="135711"/>
              <a:ext cx="113078" cy="20703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10" name="Rectangle 206"/>
            <p:cNvSpPr/>
            <p:nvPr/>
          </p:nvSpPr>
          <p:spPr>
            <a:xfrm>
              <a:off x="168462" y="179414"/>
              <a:ext cx="113078" cy="23002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11" name="Rectangle 207"/>
            <p:cNvSpPr/>
            <p:nvPr/>
          </p:nvSpPr>
          <p:spPr>
            <a:xfrm>
              <a:off x="484615" y="370331"/>
              <a:ext cx="23077" cy="23002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12" name="Rectangle 208"/>
            <p:cNvSpPr/>
            <p:nvPr/>
          </p:nvSpPr>
          <p:spPr>
            <a:xfrm>
              <a:off x="461538" y="416334"/>
              <a:ext cx="23077" cy="23002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13" name="Rectangle 209"/>
            <p:cNvSpPr/>
            <p:nvPr/>
          </p:nvSpPr>
          <p:spPr>
            <a:xfrm>
              <a:off x="507692" y="416334"/>
              <a:ext cx="20770" cy="23002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14" name="Rectangle 210"/>
            <p:cNvSpPr/>
            <p:nvPr/>
          </p:nvSpPr>
          <p:spPr>
            <a:xfrm>
              <a:off x="484615" y="460037"/>
              <a:ext cx="23077" cy="23002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15" name="Rectangle 211"/>
            <p:cNvSpPr/>
            <p:nvPr/>
          </p:nvSpPr>
          <p:spPr>
            <a:xfrm>
              <a:off x="528462" y="460037"/>
              <a:ext cx="23077" cy="23002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16" name="Rectangle 212"/>
            <p:cNvSpPr/>
            <p:nvPr/>
          </p:nvSpPr>
          <p:spPr>
            <a:xfrm>
              <a:off x="438461" y="370331"/>
              <a:ext cx="23077" cy="23002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17" name="Rectangle 213"/>
            <p:cNvSpPr/>
            <p:nvPr/>
          </p:nvSpPr>
          <p:spPr>
            <a:xfrm>
              <a:off x="551539" y="416334"/>
              <a:ext cx="23077" cy="23002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18" name="Rectangle 214"/>
            <p:cNvSpPr/>
            <p:nvPr/>
          </p:nvSpPr>
          <p:spPr>
            <a:xfrm>
              <a:off x="574616" y="460037"/>
              <a:ext cx="23077" cy="23002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19" name="Rectangle 215"/>
            <p:cNvSpPr/>
            <p:nvPr/>
          </p:nvSpPr>
          <p:spPr>
            <a:xfrm>
              <a:off x="528462" y="370331"/>
              <a:ext cx="23077" cy="23002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20" name="Rectangle 216"/>
            <p:cNvSpPr/>
            <p:nvPr/>
          </p:nvSpPr>
          <p:spPr>
            <a:xfrm>
              <a:off x="417693" y="416334"/>
              <a:ext cx="20770" cy="23002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21" name="Rectangle 217"/>
            <p:cNvSpPr/>
            <p:nvPr/>
          </p:nvSpPr>
          <p:spPr>
            <a:xfrm>
              <a:off x="438461" y="460037"/>
              <a:ext cx="23077" cy="23002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22" name="Rectangle 218"/>
            <p:cNvSpPr/>
            <p:nvPr/>
          </p:nvSpPr>
          <p:spPr>
            <a:xfrm>
              <a:off x="394616" y="370331"/>
              <a:ext cx="23077" cy="23002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23" name="Rectangle 219"/>
            <p:cNvSpPr/>
            <p:nvPr/>
          </p:nvSpPr>
          <p:spPr>
            <a:xfrm>
              <a:off x="371539" y="416334"/>
              <a:ext cx="23077" cy="23002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24" name="Rectangle 220"/>
            <p:cNvSpPr/>
            <p:nvPr/>
          </p:nvSpPr>
          <p:spPr>
            <a:xfrm>
              <a:off x="348462" y="370331"/>
              <a:ext cx="23077" cy="23002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25" name="Rectangle 221"/>
            <p:cNvSpPr/>
            <p:nvPr/>
          </p:nvSpPr>
          <p:spPr>
            <a:xfrm>
              <a:off x="325385" y="416334"/>
              <a:ext cx="23077" cy="23002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26" name="Rectangle 222"/>
            <p:cNvSpPr/>
            <p:nvPr/>
          </p:nvSpPr>
          <p:spPr>
            <a:xfrm>
              <a:off x="304615" y="370331"/>
              <a:ext cx="20770" cy="23002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27" name="Rectangle 223"/>
            <p:cNvSpPr/>
            <p:nvPr/>
          </p:nvSpPr>
          <p:spPr>
            <a:xfrm>
              <a:off x="281538" y="416334"/>
              <a:ext cx="23077" cy="23002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28" name="Rectangle 224"/>
            <p:cNvSpPr/>
            <p:nvPr/>
          </p:nvSpPr>
          <p:spPr>
            <a:xfrm>
              <a:off x="258461" y="370331"/>
              <a:ext cx="23077" cy="23002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29" name="Rectangle 225"/>
            <p:cNvSpPr/>
            <p:nvPr/>
          </p:nvSpPr>
          <p:spPr>
            <a:xfrm>
              <a:off x="235384" y="416334"/>
              <a:ext cx="23077" cy="23002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30" name="Rectangle 226"/>
            <p:cNvSpPr/>
            <p:nvPr/>
          </p:nvSpPr>
          <p:spPr>
            <a:xfrm>
              <a:off x="258461" y="460037"/>
              <a:ext cx="23077" cy="23002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31" name="Rectangle 227"/>
            <p:cNvSpPr/>
            <p:nvPr/>
          </p:nvSpPr>
          <p:spPr>
            <a:xfrm>
              <a:off x="214616" y="370331"/>
              <a:ext cx="20770" cy="23002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32" name="Rectangle 228"/>
            <p:cNvSpPr/>
            <p:nvPr/>
          </p:nvSpPr>
          <p:spPr>
            <a:xfrm>
              <a:off x="214616" y="460037"/>
              <a:ext cx="20770" cy="23002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33" name="Rectangle 229"/>
            <p:cNvSpPr/>
            <p:nvPr/>
          </p:nvSpPr>
          <p:spPr>
            <a:xfrm>
              <a:off x="191539" y="416334"/>
              <a:ext cx="23077" cy="23002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34" name="Rectangle 230"/>
            <p:cNvSpPr/>
            <p:nvPr/>
          </p:nvSpPr>
          <p:spPr>
            <a:xfrm>
              <a:off x="168462" y="460037"/>
              <a:ext cx="23077" cy="23002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35" name="Rectangle 231"/>
            <p:cNvSpPr/>
            <p:nvPr/>
          </p:nvSpPr>
          <p:spPr>
            <a:xfrm>
              <a:off x="168462" y="370331"/>
              <a:ext cx="23077" cy="23002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36" name="Rectangle 232"/>
            <p:cNvSpPr/>
            <p:nvPr/>
          </p:nvSpPr>
          <p:spPr>
            <a:xfrm>
              <a:off x="145385" y="416334"/>
              <a:ext cx="23077" cy="23002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37" name="Rectangle 233"/>
            <p:cNvSpPr/>
            <p:nvPr/>
          </p:nvSpPr>
          <p:spPr>
            <a:xfrm>
              <a:off x="124615" y="460037"/>
              <a:ext cx="20770" cy="23002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38" name="Rectangle 234"/>
            <p:cNvSpPr/>
            <p:nvPr/>
          </p:nvSpPr>
          <p:spPr>
            <a:xfrm>
              <a:off x="394616" y="460037"/>
              <a:ext cx="23077" cy="23002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39" name="Rectangle 235"/>
            <p:cNvSpPr/>
            <p:nvPr/>
          </p:nvSpPr>
          <p:spPr>
            <a:xfrm>
              <a:off x="348462" y="460037"/>
              <a:ext cx="23077" cy="23002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40" name="Rectangle 236"/>
            <p:cNvSpPr/>
            <p:nvPr/>
          </p:nvSpPr>
          <p:spPr>
            <a:xfrm>
              <a:off x="304615" y="460037"/>
              <a:ext cx="20770" cy="23002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41" name="Rectangle 237"/>
            <p:cNvSpPr/>
            <p:nvPr/>
          </p:nvSpPr>
          <p:spPr>
            <a:xfrm>
              <a:off x="124615" y="269122"/>
              <a:ext cx="200770" cy="23002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42" name="Freeform 238"/>
            <p:cNvSpPr/>
            <p:nvPr/>
          </p:nvSpPr>
          <p:spPr>
            <a:xfrm>
              <a:off x="0" y="315126"/>
              <a:ext cx="720000" cy="225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63" y="21600"/>
                  </a:moveTo>
                  <a:cubicBezTo>
                    <a:pt x="338" y="21600"/>
                    <a:pt x="338" y="21600"/>
                    <a:pt x="338" y="21600"/>
                  </a:cubicBezTo>
                  <a:cubicBezTo>
                    <a:pt x="253" y="21600"/>
                    <a:pt x="84" y="21600"/>
                    <a:pt x="84" y="21330"/>
                  </a:cubicBezTo>
                  <a:cubicBezTo>
                    <a:pt x="0" y="21060"/>
                    <a:pt x="0" y="20520"/>
                    <a:pt x="0" y="20250"/>
                  </a:cubicBezTo>
                  <a:cubicBezTo>
                    <a:pt x="2363" y="810"/>
                    <a:pt x="2363" y="810"/>
                    <a:pt x="2363" y="810"/>
                  </a:cubicBezTo>
                  <a:cubicBezTo>
                    <a:pt x="2447" y="270"/>
                    <a:pt x="2531" y="0"/>
                    <a:pt x="2700" y="0"/>
                  </a:cubicBezTo>
                  <a:cubicBezTo>
                    <a:pt x="18900" y="0"/>
                    <a:pt x="18900" y="0"/>
                    <a:pt x="18900" y="0"/>
                  </a:cubicBezTo>
                  <a:cubicBezTo>
                    <a:pt x="19069" y="0"/>
                    <a:pt x="19153" y="270"/>
                    <a:pt x="19238" y="810"/>
                  </a:cubicBezTo>
                  <a:cubicBezTo>
                    <a:pt x="21600" y="20250"/>
                    <a:pt x="21600" y="20250"/>
                    <a:pt x="21600" y="20250"/>
                  </a:cubicBezTo>
                  <a:cubicBezTo>
                    <a:pt x="21600" y="20520"/>
                    <a:pt x="21600" y="21060"/>
                    <a:pt x="21516" y="21330"/>
                  </a:cubicBezTo>
                  <a:cubicBezTo>
                    <a:pt x="21516" y="21600"/>
                    <a:pt x="21347" y="21600"/>
                    <a:pt x="21263" y="21600"/>
                  </a:cubicBezTo>
                  <a:close/>
                  <a:moveTo>
                    <a:pt x="844" y="19440"/>
                  </a:moveTo>
                  <a:cubicBezTo>
                    <a:pt x="20756" y="19440"/>
                    <a:pt x="20756" y="19440"/>
                    <a:pt x="20756" y="19440"/>
                  </a:cubicBezTo>
                  <a:cubicBezTo>
                    <a:pt x="18647" y="2160"/>
                    <a:pt x="18647" y="2160"/>
                    <a:pt x="18647" y="2160"/>
                  </a:cubicBezTo>
                  <a:cubicBezTo>
                    <a:pt x="2953" y="2160"/>
                    <a:pt x="2953" y="2160"/>
                    <a:pt x="2953" y="2160"/>
                  </a:cubicBezTo>
                  <a:lnTo>
                    <a:pt x="844" y="19440"/>
                  </a:ln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43" name="Rectangle 239"/>
            <p:cNvSpPr/>
            <p:nvPr/>
          </p:nvSpPr>
          <p:spPr>
            <a:xfrm>
              <a:off x="168462" y="89708"/>
              <a:ext cx="23077" cy="23002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44" name="Rectangle 240"/>
            <p:cNvSpPr/>
            <p:nvPr/>
          </p:nvSpPr>
          <p:spPr>
            <a:xfrm>
              <a:off x="214616" y="89708"/>
              <a:ext cx="20770" cy="23002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45" name="Rectangle 241"/>
            <p:cNvSpPr/>
            <p:nvPr/>
          </p:nvSpPr>
          <p:spPr>
            <a:xfrm>
              <a:off x="258461" y="89708"/>
              <a:ext cx="23077" cy="23002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46" name="Rectangle 242"/>
            <p:cNvSpPr/>
            <p:nvPr/>
          </p:nvSpPr>
          <p:spPr>
            <a:xfrm>
              <a:off x="394616" y="225418"/>
              <a:ext cx="23077" cy="20703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47" name="Rectangle 243"/>
            <p:cNvSpPr/>
            <p:nvPr/>
          </p:nvSpPr>
          <p:spPr>
            <a:xfrm>
              <a:off x="438461" y="225418"/>
              <a:ext cx="23077" cy="20703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48" name="Rectangle 244"/>
            <p:cNvSpPr/>
            <p:nvPr/>
          </p:nvSpPr>
          <p:spPr>
            <a:xfrm>
              <a:off x="484615" y="225418"/>
              <a:ext cx="23077" cy="20703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49" name="Rectangle 245"/>
            <p:cNvSpPr/>
            <p:nvPr/>
          </p:nvSpPr>
          <p:spPr>
            <a:xfrm>
              <a:off x="528462" y="225418"/>
              <a:ext cx="23077" cy="20703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50" name="Rectangle 246"/>
            <p:cNvSpPr/>
            <p:nvPr/>
          </p:nvSpPr>
          <p:spPr>
            <a:xfrm>
              <a:off x="438461" y="46003"/>
              <a:ext cx="136155" cy="20703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51" name="Oval 247"/>
            <p:cNvSpPr/>
            <p:nvPr/>
          </p:nvSpPr>
          <p:spPr>
            <a:xfrm>
              <a:off x="336922" y="572747"/>
              <a:ext cx="46155" cy="46005"/>
            </a:xfrm>
            <a:prstGeom prst="ellipse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52" name="Rectangle 248"/>
            <p:cNvSpPr/>
            <p:nvPr/>
          </p:nvSpPr>
          <p:spPr>
            <a:xfrm>
              <a:off x="66923" y="584247"/>
              <a:ext cx="226154" cy="23002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53" name="Rectangle 249"/>
            <p:cNvSpPr/>
            <p:nvPr/>
          </p:nvSpPr>
          <p:spPr>
            <a:xfrm>
              <a:off x="426923" y="584247"/>
              <a:ext cx="226154" cy="23002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54" name="Rectangle 250"/>
            <p:cNvSpPr/>
            <p:nvPr/>
          </p:nvSpPr>
          <p:spPr>
            <a:xfrm>
              <a:off x="528462" y="101208"/>
              <a:ext cx="23077" cy="46004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55" name="Rectangle 251"/>
            <p:cNvSpPr/>
            <p:nvPr/>
          </p:nvSpPr>
          <p:spPr>
            <a:xfrm>
              <a:off x="461538" y="101208"/>
              <a:ext cx="23077" cy="46004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757" name="TextBox 354"/>
          <p:cNvSpPr txBox="1"/>
          <p:nvPr/>
        </p:nvSpPr>
        <p:spPr>
          <a:xfrm>
            <a:off x="1752183" y="1526708"/>
            <a:ext cx="4104306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26262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r>
              <a:t>Ассистент оформления пропуска на допуск к объектам банка </a:t>
            </a:r>
          </a:p>
        </p:txBody>
      </p:sp>
      <p:sp>
        <p:nvSpPr>
          <p:cNvPr id="758" name="TextBox 355"/>
          <p:cNvSpPr txBox="1"/>
          <p:nvPr/>
        </p:nvSpPr>
        <p:spPr>
          <a:xfrm>
            <a:off x="1752182" y="4194540"/>
            <a:ext cx="3967750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26262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r>
              <a:t>Ассистент формирования заказа и помощи поставщикам</a:t>
            </a:r>
          </a:p>
        </p:txBody>
      </p:sp>
      <p:sp>
        <p:nvSpPr>
          <p:cNvPr id="759" name="TextBox 356"/>
          <p:cNvSpPr txBox="1"/>
          <p:nvPr/>
        </p:nvSpPr>
        <p:spPr>
          <a:xfrm>
            <a:off x="7545166" y="4232559"/>
            <a:ext cx="376798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26262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r>
              <a:t>Ассистент поиска документов</a:t>
            </a:r>
          </a:p>
        </p:txBody>
      </p:sp>
      <p:sp>
        <p:nvSpPr>
          <p:cNvPr id="760" name="TextBox 357"/>
          <p:cNvSpPr txBox="1"/>
          <p:nvPr/>
        </p:nvSpPr>
        <p:spPr>
          <a:xfrm>
            <a:off x="7509330" y="1804522"/>
            <a:ext cx="426471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26262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r>
              <a:t>Ассистент сервиса «Все финансы»</a:t>
            </a:r>
          </a:p>
        </p:txBody>
      </p:sp>
      <p:sp>
        <p:nvSpPr>
          <p:cNvPr id="761" name="Прямая со стрелкой 2"/>
          <p:cNvSpPr/>
          <p:nvPr/>
        </p:nvSpPr>
        <p:spPr>
          <a:xfrm>
            <a:off x="399710" y="3874603"/>
            <a:ext cx="11520000" cy="1"/>
          </a:xfrm>
          <a:prstGeom prst="line">
            <a:avLst/>
          </a:prstGeom>
          <a:ln w="12700">
            <a:solidFill>
              <a:srgbClr val="49C0A0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62" name="Прямая со стрелкой 156"/>
          <p:cNvSpPr/>
          <p:nvPr/>
        </p:nvSpPr>
        <p:spPr>
          <a:xfrm flipH="1">
            <a:off x="6160344" y="1688403"/>
            <a:ext cx="1" cy="4860001"/>
          </a:xfrm>
          <a:prstGeom prst="line">
            <a:avLst/>
          </a:prstGeom>
          <a:ln w="12700">
            <a:solidFill>
              <a:srgbClr val="49C0A0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63" name="Прямоугольник 6"/>
          <p:cNvSpPr txBox="1"/>
          <p:nvPr/>
        </p:nvSpPr>
        <p:spPr>
          <a:xfrm>
            <a:off x="2536529" y="4956597"/>
            <a:ext cx="3119474" cy="1386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lvl="1" indent="187325">
              <a:defRPr sz="1400"/>
            </a:pPr>
            <a:r>
              <a:t>Консультирует внутренних </a:t>
            </a:r>
            <a:br/>
            <a:r>
              <a:t>и внешних клиентов, помогает при работе поставщиков </a:t>
            </a:r>
            <a:br/>
            <a:r>
              <a:t>на портале, а также при формировании заказа </a:t>
            </a:r>
            <a:br/>
            <a:r>
              <a:t>и отслеживании статусов</a:t>
            </a:r>
          </a:p>
        </p:txBody>
      </p:sp>
      <p:sp>
        <p:nvSpPr>
          <p:cNvPr id="764" name="Прямоугольник 7"/>
          <p:cNvSpPr txBox="1"/>
          <p:nvPr/>
        </p:nvSpPr>
        <p:spPr>
          <a:xfrm>
            <a:off x="8026118" y="4785080"/>
            <a:ext cx="3256535" cy="117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lvl="1">
              <a:defRPr sz="1400"/>
            </a:pPr>
            <a:r>
              <a:t>Помогает внутреннему клиенту  определить текущий статус и местонахождение входящего или исходящего документа. </a:t>
            </a:r>
          </a:p>
        </p:txBody>
      </p:sp>
      <p:grpSp>
        <p:nvGrpSpPr>
          <p:cNvPr id="774" name="Сгруппировать"/>
          <p:cNvGrpSpPr/>
          <p:nvPr/>
        </p:nvGrpSpPr>
        <p:grpSpPr>
          <a:xfrm>
            <a:off x="7489497" y="4721739"/>
            <a:ext cx="832800" cy="853441"/>
            <a:chOff x="0" y="0"/>
            <a:chExt cx="832799" cy="853439"/>
          </a:xfrm>
        </p:grpSpPr>
        <p:sp>
          <p:nvSpPr>
            <p:cNvPr id="765" name="Rectangle 5"/>
            <p:cNvSpPr/>
            <p:nvPr/>
          </p:nvSpPr>
          <p:spPr>
            <a:xfrm rot="20004955">
              <a:off x="530505" y="746826"/>
              <a:ext cx="21964" cy="107376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66" name="Rectangle 6"/>
            <p:cNvSpPr/>
            <p:nvPr/>
          </p:nvSpPr>
          <p:spPr>
            <a:xfrm rot="20004955">
              <a:off x="635128" y="693860"/>
              <a:ext cx="24404" cy="107376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67" name="Freeform 7"/>
            <p:cNvSpPr/>
            <p:nvPr/>
          </p:nvSpPr>
          <p:spPr>
            <a:xfrm rot="20004955">
              <a:off x="453179" y="669629"/>
              <a:ext cx="214752" cy="70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00" y="21600"/>
                  </a:moveTo>
                  <a:cubicBezTo>
                    <a:pt x="2400" y="21600"/>
                    <a:pt x="2400" y="21600"/>
                    <a:pt x="2400" y="21600"/>
                  </a:cubicBezTo>
                  <a:cubicBezTo>
                    <a:pt x="1200" y="21600"/>
                    <a:pt x="0" y="18000"/>
                    <a:pt x="0" y="144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00" y="0"/>
                    <a:pt x="2400" y="0"/>
                    <a:pt x="2400" y="0"/>
                  </a:cubicBezTo>
                  <a:cubicBezTo>
                    <a:pt x="2400" y="14400"/>
                    <a:pt x="2400" y="14400"/>
                    <a:pt x="2400" y="14400"/>
                  </a:cubicBezTo>
                  <a:cubicBezTo>
                    <a:pt x="19200" y="14400"/>
                    <a:pt x="19200" y="14400"/>
                    <a:pt x="19200" y="14400"/>
                  </a:cubicBezTo>
                  <a:cubicBezTo>
                    <a:pt x="19200" y="0"/>
                    <a:pt x="19200" y="0"/>
                    <a:pt x="1920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4400"/>
                    <a:pt x="21600" y="14400"/>
                    <a:pt x="21600" y="14400"/>
                  </a:cubicBezTo>
                  <a:cubicBezTo>
                    <a:pt x="21600" y="18000"/>
                    <a:pt x="20700" y="21600"/>
                    <a:pt x="19200" y="21600"/>
                  </a:cubicBez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68" name="Freeform 8"/>
            <p:cNvSpPr/>
            <p:nvPr/>
          </p:nvSpPr>
          <p:spPr>
            <a:xfrm rot="20004955">
              <a:off x="106475" y="105799"/>
              <a:ext cx="619850" cy="622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81" y="21600"/>
                    <a:pt x="0" y="16719"/>
                    <a:pt x="0" y="10800"/>
                  </a:cubicBezTo>
                  <a:cubicBezTo>
                    <a:pt x="0" y="4777"/>
                    <a:pt x="4881" y="0"/>
                    <a:pt x="10800" y="0"/>
                  </a:cubicBezTo>
                  <a:cubicBezTo>
                    <a:pt x="16823" y="0"/>
                    <a:pt x="21600" y="4777"/>
                    <a:pt x="21600" y="10800"/>
                  </a:cubicBezTo>
                  <a:cubicBezTo>
                    <a:pt x="21600" y="16719"/>
                    <a:pt x="16823" y="21600"/>
                    <a:pt x="10800" y="21600"/>
                  </a:cubicBezTo>
                  <a:close/>
                  <a:moveTo>
                    <a:pt x="10800" y="831"/>
                  </a:moveTo>
                  <a:cubicBezTo>
                    <a:pt x="5296" y="831"/>
                    <a:pt x="831" y="5296"/>
                    <a:pt x="831" y="10800"/>
                  </a:cubicBezTo>
                  <a:cubicBezTo>
                    <a:pt x="831" y="16304"/>
                    <a:pt x="5296" y="20769"/>
                    <a:pt x="10800" y="20769"/>
                  </a:cubicBezTo>
                  <a:cubicBezTo>
                    <a:pt x="16304" y="20769"/>
                    <a:pt x="20769" y="16304"/>
                    <a:pt x="20769" y="10800"/>
                  </a:cubicBezTo>
                  <a:cubicBezTo>
                    <a:pt x="20769" y="5296"/>
                    <a:pt x="16304" y="831"/>
                    <a:pt x="10800" y="831"/>
                  </a:cubicBez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69" name="Freeform 9"/>
            <p:cNvSpPr/>
            <p:nvPr/>
          </p:nvSpPr>
          <p:spPr>
            <a:xfrm>
              <a:off x="353208" y="273734"/>
              <a:ext cx="141541" cy="165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950" y="21600"/>
                    <a:pt x="0" y="16586"/>
                    <a:pt x="0" y="10029"/>
                  </a:cubicBezTo>
                  <a:cubicBezTo>
                    <a:pt x="0" y="5400"/>
                    <a:pt x="1350" y="0"/>
                    <a:pt x="10800" y="0"/>
                  </a:cubicBezTo>
                  <a:cubicBezTo>
                    <a:pt x="20250" y="0"/>
                    <a:pt x="21600" y="5400"/>
                    <a:pt x="21600" y="10029"/>
                  </a:cubicBezTo>
                  <a:cubicBezTo>
                    <a:pt x="21600" y="16586"/>
                    <a:pt x="17100" y="21600"/>
                    <a:pt x="10800" y="21600"/>
                  </a:cubicBezTo>
                  <a:close/>
                  <a:moveTo>
                    <a:pt x="10800" y="3086"/>
                  </a:moveTo>
                  <a:cubicBezTo>
                    <a:pt x="5400" y="3086"/>
                    <a:pt x="3600" y="4629"/>
                    <a:pt x="3600" y="10029"/>
                  </a:cubicBezTo>
                  <a:cubicBezTo>
                    <a:pt x="3600" y="14271"/>
                    <a:pt x="6300" y="18514"/>
                    <a:pt x="10800" y="18514"/>
                  </a:cubicBezTo>
                  <a:cubicBezTo>
                    <a:pt x="15750" y="18514"/>
                    <a:pt x="18000" y="14271"/>
                    <a:pt x="18000" y="10029"/>
                  </a:cubicBezTo>
                  <a:cubicBezTo>
                    <a:pt x="18000" y="4629"/>
                    <a:pt x="16200" y="3086"/>
                    <a:pt x="10800" y="3086"/>
                  </a:cubicBez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70" name="Freeform 10"/>
            <p:cNvSpPr/>
            <p:nvPr/>
          </p:nvSpPr>
          <p:spPr>
            <a:xfrm>
              <a:off x="291596" y="423019"/>
              <a:ext cx="263559" cy="1293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55" y="21600"/>
                  </a:moveTo>
                  <a:cubicBezTo>
                    <a:pt x="2945" y="21600"/>
                    <a:pt x="2945" y="21600"/>
                    <a:pt x="2945" y="21600"/>
                  </a:cubicBezTo>
                  <a:cubicBezTo>
                    <a:pt x="1473" y="21600"/>
                    <a:pt x="0" y="18164"/>
                    <a:pt x="0" y="13745"/>
                  </a:cubicBezTo>
                  <a:cubicBezTo>
                    <a:pt x="0" y="8836"/>
                    <a:pt x="0" y="8836"/>
                    <a:pt x="0" y="8836"/>
                  </a:cubicBezTo>
                  <a:cubicBezTo>
                    <a:pt x="7364" y="0"/>
                    <a:pt x="7364" y="0"/>
                    <a:pt x="7364" y="0"/>
                  </a:cubicBezTo>
                  <a:cubicBezTo>
                    <a:pt x="8345" y="3436"/>
                    <a:pt x="8345" y="3436"/>
                    <a:pt x="8345" y="3436"/>
                  </a:cubicBezTo>
                  <a:cubicBezTo>
                    <a:pt x="1964" y="10800"/>
                    <a:pt x="1964" y="10800"/>
                    <a:pt x="1964" y="10800"/>
                  </a:cubicBezTo>
                  <a:cubicBezTo>
                    <a:pt x="1964" y="13745"/>
                    <a:pt x="1964" y="13745"/>
                    <a:pt x="1964" y="13745"/>
                  </a:cubicBezTo>
                  <a:cubicBezTo>
                    <a:pt x="1964" y="16200"/>
                    <a:pt x="2700" y="17673"/>
                    <a:pt x="2945" y="17673"/>
                  </a:cubicBezTo>
                  <a:cubicBezTo>
                    <a:pt x="18655" y="17673"/>
                    <a:pt x="18655" y="17673"/>
                    <a:pt x="18655" y="17673"/>
                  </a:cubicBezTo>
                  <a:cubicBezTo>
                    <a:pt x="18900" y="17673"/>
                    <a:pt x="19636" y="16200"/>
                    <a:pt x="19636" y="13745"/>
                  </a:cubicBezTo>
                  <a:cubicBezTo>
                    <a:pt x="19636" y="10800"/>
                    <a:pt x="19636" y="10800"/>
                    <a:pt x="19636" y="10800"/>
                  </a:cubicBezTo>
                  <a:cubicBezTo>
                    <a:pt x="13255" y="3436"/>
                    <a:pt x="13255" y="3436"/>
                    <a:pt x="13255" y="3436"/>
                  </a:cubicBezTo>
                  <a:cubicBezTo>
                    <a:pt x="14236" y="0"/>
                    <a:pt x="14236" y="0"/>
                    <a:pt x="14236" y="0"/>
                  </a:cubicBezTo>
                  <a:cubicBezTo>
                    <a:pt x="21600" y="8836"/>
                    <a:pt x="21600" y="8836"/>
                    <a:pt x="21600" y="8836"/>
                  </a:cubicBezTo>
                  <a:cubicBezTo>
                    <a:pt x="21600" y="13745"/>
                    <a:pt x="21600" y="13745"/>
                    <a:pt x="21600" y="13745"/>
                  </a:cubicBezTo>
                  <a:cubicBezTo>
                    <a:pt x="21600" y="18164"/>
                    <a:pt x="20373" y="21600"/>
                    <a:pt x="18655" y="21600"/>
                  </a:cubicBez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71" name="Rectangle 11"/>
            <p:cNvSpPr/>
            <p:nvPr/>
          </p:nvSpPr>
          <p:spPr>
            <a:xfrm rot="20004955">
              <a:off x="590944" y="754742"/>
              <a:ext cx="24404" cy="70772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72" name="Freeform 12"/>
            <p:cNvSpPr/>
            <p:nvPr/>
          </p:nvSpPr>
          <p:spPr>
            <a:xfrm rot="20004955">
              <a:off x="152971" y="155152"/>
              <a:ext cx="524677" cy="524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909" y="21600"/>
                    <a:pt x="0" y="16691"/>
                    <a:pt x="0" y="10800"/>
                  </a:cubicBezTo>
                  <a:cubicBezTo>
                    <a:pt x="0" y="4786"/>
                    <a:pt x="4909" y="0"/>
                    <a:pt x="10800" y="0"/>
                  </a:cubicBezTo>
                  <a:cubicBezTo>
                    <a:pt x="16814" y="0"/>
                    <a:pt x="21600" y="4786"/>
                    <a:pt x="21600" y="10800"/>
                  </a:cubicBezTo>
                  <a:cubicBezTo>
                    <a:pt x="21600" y="16691"/>
                    <a:pt x="16814" y="21600"/>
                    <a:pt x="10800" y="21600"/>
                  </a:cubicBezTo>
                  <a:close/>
                  <a:moveTo>
                    <a:pt x="10800" y="982"/>
                  </a:moveTo>
                  <a:cubicBezTo>
                    <a:pt x="5400" y="982"/>
                    <a:pt x="982" y="5400"/>
                    <a:pt x="982" y="10800"/>
                  </a:cubicBezTo>
                  <a:cubicBezTo>
                    <a:pt x="982" y="16200"/>
                    <a:pt x="5400" y="20618"/>
                    <a:pt x="10800" y="20618"/>
                  </a:cubicBezTo>
                  <a:cubicBezTo>
                    <a:pt x="16200" y="20618"/>
                    <a:pt x="20618" y="16200"/>
                    <a:pt x="20618" y="10800"/>
                  </a:cubicBezTo>
                  <a:cubicBezTo>
                    <a:pt x="20618" y="5400"/>
                    <a:pt x="16200" y="982"/>
                    <a:pt x="10800" y="982"/>
                  </a:cubicBez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73" name="Freeform 13"/>
            <p:cNvSpPr/>
            <p:nvPr/>
          </p:nvSpPr>
          <p:spPr>
            <a:xfrm rot="20004955">
              <a:off x="178690" y="269332"/>
              <a:ext cx="202551" cy="202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41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9529"/>
                    <a:pt x="9847" y="0"/>
                    <a:pt x="21600" y="0"/>
                  </a:cubicBezTo>
                  <a:cubicBezTo>
                    <a:pt x="21600" y="2541"/>
                    <a:pt x="21600" y="2541"/>
                    <a:pt x="21600" y="2541"/>
                  </a:cubicBezTo>
                  <a:cubicBezTo>
                    <a:pt x="11118" y="2541"/>
                    <a:pt x="2541" y="11118"/>
                    <a:pt x="2541" y="21600"/>
                  </a:cubicBez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775" name="Прямоугольник 176"/>
          <p:cNvSpPr txBox="1"/>
          <p:nvPr/>
        </p:nvSpPr>
        <p:spPr>
          <a:xfrm>
            <a:off x="6358185" y="2472568"/>
            <a:ext cx="851709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solidFill>
                  <a:srgbClr val="56B038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r>
              <a:t>ЦУНДО</a:t>
            </a:r>
          </a:p>
        </p:txBody>
      </p:sp>
      <p:sp>
        <p:nvSpPr>
          <p:cNvPr id="776" name="Прямоугольник 187"/>
          <p:cNvSpPr txBox="1"/>
          <p:nvPr/>
        </p:nvSpPr>
        <p:spPr>
          <a:xfrm>
            <a:off x="6538168" y="4965188"/>
            <a:ext cx="544383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solidFill>
                  <a:srgbClr val="56B038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r>
              <a:t>ДУД</a:t>
            </a:r>
          </a:p>
        </p:txBody>
      </p:sp>
      <p:sp>
        <p:nvSpPr>
          <p:cNvPr id="777" name="Прямоугольник 189"/>
          <p:cNvSpPr txBox="1"/>
          <p:nvPr/>
        </p:nvSpPr>
        <p:spPr>
          <a:xfrm>
            <a:off x="903920" y="2307669"/>
            <a:ext cx="39270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solidFill>
                  <a:srgbClr val="56B038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r>
              <a:t>ДБ</a:t>
            </a:r>
          </a:p>
        </p:txBody>
      </p:sp>
      <p:sp>
        <p:nvSpPr>
          <p:cNvPr id="778" name="Прямоугольник 190"/>
          <p:cNvSpPr txBox="1"/>
          <p:nvPr/>
        </p:nvSpPr>
        <p:spPr>
          <a:xfrm>
            <a:off x="8040887" y="2289283"/>
            <a:ext cx="3767984" cy="1386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lvl="1">
              <a:defRPr sz="1400"/>
            </a:pPr>
            <a:r>
              <a:t>Помогает сотрудникам ВСП правильно сделать заявку в случае нехватки наличности, заявку касательно качества купюр, </a:t>
            </a:r>
            <a:br/>
            <a:r>
              <a:t>а также собирать обратную связь по сервису. </a:t>
            </a:r>
          </a:p>
        </p:txBody>
      </p:sp>
      <p:sp>
        <p:nvSpPr>
          <p:cNvPr id="779" name="Прямоугольник 201"/>
          <p:cNvSpPr txBox="1"/>
          <p:nvPr/>
        </p:nvSpPr>
        <p:spPr>
          <a:xfrm>
            <a:off x="2660213" y="2252736"/>
            <a:ext cx="3183367" cy="1386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/>
            </a:lvl1pPr>
          </a:lstStyle>
          <a:p>
            <a:r>
              <a:t>Помогает заменить пропуск при утрате, порче или смене ФИО; изменить уровень доступа к этажу или помещению; оформить пропуск новому сотруднику для доступа на объект Банка.</a:t>
            </a:r>
          </a:p>
        </p:txBody>
      </p:sp>
      <p:grpSp>
        <p:nvGrpSpPr>
          <p:cNvPr id="796" name="Сгруппировать"/>
          <p:cNvGrpSpPr/>
          <p:nvPr/>
        </p:nvGrpSpPr>
        <p:grpSpPr>
          <a:xfrm>
            <a:off x="1806136" y="2354812"/>
            <a:ext cx="643815" cy="685565"/>
            <a:chOff x="0" y="0"/>
            <a:chExt cx="643814" cy="685564"/>
          </a:xfrm>
        </p:grpSpPr>
        <p:sp>
          <p:nvSpPr>
            <p:cNvPr id="780" name="Freeform 159"/>
            <p:cNvSpPr/>
            <p:nvPr/>
          </p:nvSpPr>
          <p:spPr>
            <a:xfrm>
              <a:off x="235112" y="0"/>
              <a:ext cx="408703" cy="340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84" y="21600"/>
                  </a:moveTo>
                  <a:cubicBezTo>
                    <a:pt x="7532" y="20580"/>
                    <a:pt x="7532" y="20580"/>
                    <a:pt x="7532" y="20580"/>
                  </a:cubicBezTo>
                  <a:cubicBezTo>
                    <a:pt x="11084" y="16328"/>
                    <a:pt x="11084" y="16328"/>
                    <a:pt x="11084" y="16328"/>
                  </a:cubicBezTo>
                  <a:cubicBezTo>
                    <a:pt x="19895" y="16328"/>
                    <a:pt x="19895" y="16328"/>
                    <a:pt x="19895" y="16328"/>
                  </a:cubicBezTo>
                  <a:cubicBezTo>
                    <a:pt x="20179" y="16328"/>
                    <a:pt x="20463" y="15987"/>
                    <a:pt x="20463" y="15647"/>
                  </a:cubicBezTo>
                  <a:cubicBezTo>
                    <a:pt x="20463" y="2041"/>
                    <a:pt x="20463" y="2041"/>
                    <a:pt x="20463" y="2041"/>
                  </a:cubicBezTo>
                  <a:cubicBezTo>
                    <a:pt x="20463" y="1701"/>
                    <a:pt x="20179" y="1361"/>
                    <a:pt x="19895" y="1361"/>
                  </a:cubicBezTo>
                  <a:cubicBezTo>
                    <a:pt x="1705" y="1361"/>
                    <a:pt x="1705" y="1361"/>
                    <a:pt x="1705" y="1361"/>
                  </a:cubicBezTo>
                  <a:cubicBezTo>
                    <a:pt x="1421" y="1361"/>
                    <a:pt x="1137" y="1701"/>
                    <a:pt x="1137" y="2041"/>
                  </a:cubicBezTo>
                  <a:cubicBezTo>
                    <a:pt x="1137" y="8164"/>
                    <a:pt x="1137" y="8164"/>
                    <a:pt x="1137" y="8164"/>
                  </a:cubicBezTo>
                  <a:cubicBezTo>
                    <a:pt x="0" y="8164"/>
                    <a:pt x="0" y="8164"/>
                    <a:pt x="0" y="8164"/>
                  </a:cubicBezTo>
                  <a:cubicBezTo>
                    <a:pt x="0" y="2041"/>
                    <a:pt x="0" y="2041"/>
                    <a:pt x="0" y="2041"/>
                  </a:cubicBezTo>
                  <a:cubicBezTo>
                    <a:pt x="0" y="850"/>
                    <a:pt x="711" y="0"/>
                    <a:pt x="1705" y="0"/>
                  </a:cubicBezTo>
                  <a:cubicBezTo>
                    <a:pt x="19895" y="0"/>
                    <a:pt x="19895" y="0"/>
                    <a:pt x="19895" y="0"/>
                  </a:cubicBezTo>
                  <a:cubicBezTo>
                    <a:pt x="20889" y="0"/>
                    <a:pt x="21600" y="850"/>
                    <a:pt x="21600" y="2041"/>
                  </a:cubicBezTo>
                  <a:cubicBezTo>
                    <a:pt x="21600" y="15647"/>
                    <a:pt x="21600" y="15647"/>
                    <a:pt x="21600" y="15647"/>
                  </a:cubicBezTo>
                  <a:cubicBezTo>
                    <a:pt x="21600" y="16668"/>
                    <a:pt x="20889" y="17688"/>
                    <a:pt x="19895" y="17688"/>
                  </a:cubicBezTo>
                  <a:cubicBezTo>
                    <a:pt x="11653" y="17688"/>
                    <a:pt x="11653" y="17688"/>
                    <a:pt x="11653" y="17688"/>
                  </a:cubicBezTo>
                  <a:lnTo>
                    <a:pt x="8384" y="21600"/>
                  </a:ln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81" name="Rectangle 160"/>
            <p:cNvSpPr/>
            <p:nvPr/>
          </p:nvSpPr>
          <p:spPr>
            <a:xfrm>
              <a:off x="386728" y="127444"/>
              <a:ext cx="21974" cy="21974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82" name="Rectangle 161"/>
            <p:cNvSpPr/>
            <p:nvPr/>
          </p:nvSpPr>
          <p:spPr>
            <a:xfrm>
              <a:off x="428476" y="127444"/>
              <a:ext cx="21974" cy="21974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83" name="Rectangle 162"/>
            <p:cNvSpPr/>
            <p:nvPr/>
          </p:nvSpPr>
          <p:spPr>
            <a:xfrm>
              <a:off x="472423" y="127444"/>
              <a:ext cx="21974" cy="21974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84" name="Freeform 165"/>
            <p:cNvSpPr/>
            <p:nvPr/>
          </p:nvSpPr>
          <p:spPr>
            <a:xfrm>
              <a:off x="0" y="461437"/>
              <a:ext cx="166997" cy="224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87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14400"/>
                    <a:pt x="0" y="14400"/>
                    <a:pt x="0" y="14400"/>
                  </a:cubicBezTo>
                  <a:cubicBezTo>
                    <a:pt x="0" y="6171"/>
                    <a:pt x="6271" y="4371"/>
                    <a:pt x="12890" y="2571"/>
                  </a:cubicBezTo>
                  <a:cubicBezTo>
                    <a:pt x="15329" y="1800"/>
                    <a:pt x="17768" y="1029"/>
                    <a:pt x="20206" y="0"/>
                  </a:cubicBezTo>
                  <a:cubicBezTo>
                    <a:pt x="21600" y="1800"/>
                    <a:pt x="21600" y="1800"/>
                    <a:pt x="21600" y="1800"/>
                  </a:cubicBezTo>
                  <a:cubicBezTo>
                    <a:pt x="18813" y="3086"/>
                    <a:pt x="16026" y="3857"/>
                    <a:pt x="13587" y="4371"/>
                  </a:cubicBezTo>
                  <a:cubicBezTo>
                    <a:pt x="7316" y="6429"/>
                    <a:pt x="2787" y="7457"/>
                    <a:pt x="2787" y="14400"/>
                  </a:cubicBezTo>
                  <a:lnTo>
                    <a:pt x="2787" y="21600"/>
                  </a:ln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85" name="Freeform 166"/>
            <p:cNvSpPr/>
            <p:nvPr/>
          </p:nvSpPr>
          <p:spPr>
            <a:xfrm>
              <a:off x="327399" y="461437"/>
              <a:ext cx="166998" cy="2241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8813" y="21600"/>
                    <a:pt x="18813" y="21600"/>
                    <a:pt x="18813" y="21600"/>
                  </a:cubicBezTo>
                  <a:cubicBezTo>
                    <a:pt x="18813" y="14400"/>
                    <a:pt x="18813" y="14400"/>
                    <a:pt x="18813" y="14400"/>
                  </a:cubicBezTo>
                  <a:cubicBezTo>
                    <a:pt x="18813" y="7457"/>
                    <a:pt x="14284" y="6429"/>
                    <a:pt x="8013" y="4371"/>
                  </a:cubicBezTo>
                  <a:cubicBezTo>
                    <a:pt x="5574" y="3857"/>
                    <a:pt x="2787" y="3086"/>
                    <a:pt x="0" y="1800"/>
                  </a:cubicBezTo>
                  <a:cubicBezTo>
                    <a:pt x="1394" y="0"/>
                    <a:pt x="1394" y="0"/>
                    <a:pt x="1394" y="0"/>
                  </a:cubicBezTo>
                  <a:cubicBezTo>
                    <a:pt x="3832" y="1029"/>
                    <a:pt x="6271" y="1800"/>
                    <a:pt x="8710" y="2571"/>
                  </a:cubicBezTo>
                  <a:cubicBezTo>
                    <a:pt x="15329" y="4371"/>
                    <a:pt x="21600" y="6171"/>
                    <a:pt x="21600" y="1440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86" name="Freeform 167"/>
            <p:cNvSpPr/>
            <p:nvPr/>
          </p:nvSpPr>
          <p:spPr>
            <a:xfrm>
              <a:off x="147219" y="426280"/>
              <a:ext cx="197760" cy="1010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40" y="21600"/>
                  </a:moveTo>
                  <a:lnTo>
                    <a:pt x="10800" y="16435"/>
                  </a:lnTo>
                  <a:lnTo>
                    <a:pt x="6000" y="21600"/>
                  </a:lnTo>
                  <a:lnTo>
                    <a:pt x="0" y="9861"/>
                  </a:lnTo>
                  <a:lnTo>
                    <a:pt x="3360" y="0"/>
                  </a:lnTo>
                  <a:lnTo>
                    <a:pt x="10800" y="2817"/>
                  </a:lnTo>
                  <a:lnTo>
                    <a:pt x="18480" y="0"/>
                  </a:lnTo>
                  <a:lnTo>
                    <a:pt x="21600" y="9861"/>
                  </a:lnTo>
                  <a:lnTo>
                    <a:pt x="15840" y="21600"/>
                  </a:lnTo>
                  <a:close/>
                  <a:moveTo>
                    <a:pt x="10800" y="11270"/>
                  </a:moveTo>
                  <a:lnTo>
                    <a:pt x="15360" y="15965"/>
                  </a:lnTo>
                  <a:lnTo>
                    <a:pt x="18720" y="8922"/>
                  </a:lnTo>
                  <a:lnTo>
                    <a:pt x="17280" y="5165"/>
                  </a:lnTo>
                  <a:lnTo>
                    <a:pt x="10800" y="7513"/>
                  </a:lnTo>
                  <a:lnTo>
                    <a:pt x="4560" y="5165"/>
                  </a:lnTo>
                  <a:lnTo>
                    <a:pt x="2880" y="8922"/>
                  </a:lnTo>
                  <a:lnTo>
                    <a:pt x="6480" y="15965"/>
                  </a:lnTo>
                  <a:lnTo>
                    <a:pt x="10800" y="11270"/>
                  </a:ln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87" name="Rectangle 168"/>
            <p:cNvSpPr/>
            <p:nvPr/>
          </p:nvSpPr>
          <p:spPr>
            <a:xfrm>
              <a:off x="290046" y="395517"/>
              <a:ext cx="21974" cy="43947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88" name="Rectangle 169"/>
            <p:cNvSpPr/>
            <p:nvPr/>
          </p:nvSpPr>
          <p:spPr>
            <a:xfrm>
              <a:off x="182376" y="395517"/>
              <a:ext cx="21974" cy="43947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89" name="Rectangle 170"/>
            <p:cNvSpPr/>
            <p:nvPr/>
          </p:nvSpPr>
          <p:spPr>
            <a:xfrm>
              <a:off x="235112" y="580092"/>
              <a:ext cx="21974" cy="19777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90" name="Rectangle 171"/>
            <p:cNvSpPr/>
            <p:nvPr/>
          </p:nvSpPr>
          <p:spPr>
            <a:xfrm>
              <a:off x="235112" y="536146"/>
              <a:ext cx="21974" cy="21974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91" name="Freeform 172"/>
            <p:cNvSpPr/>
            <p:nvPr/>
          </p:nvSpPr>
          <p:spPr>
            <a:xfrm>
              <a:off x="140628" y="257085"/>
              <a:ext cx="213142" cy="160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0530" y="21600"/>
                    <a:pt x="7290" y="21600"/>
                    <a:pt x="4860" y="19800"/>
                  </a:cubicBezTo>
                  <a:cubicBezTo>
                    <a:pt x="4860" y="19800"/>
                    <a:pt x="4860" y="19800"/>
                    <a:pt x="4860" y="19800"/>
                  </a:cubicBezTo>
                  <a:cubicBezTo>
                    <a:pt x="4590" y="19800"/>
                    <a:pt x="1080" y="16560"/>
                    <a:pt x="0" y="5760"/>
                  </a:cubicBezTo>
                  <a:cubicBezTo>
                    <a:pt x="0" y="5760"/>
                    <a:pt x="0" y="5760"/>
                    <a:pt x="0" y="576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60" y="0"/>
                    <a:pt x="2160" y="0"/>
                    <a:pt x="2160" y="0"/>
                  </a:cubicBezTo>
                  <a:cubicBezTo>
                    <a:pt x="2160" y="5760"/>
                    <a:pt x="2160" y="5760"/>
                    <a:pt x="2160" y="5760"/>
                  </a:cubicBezTo>
                  <a:cubicBezTo>
                    <a:pt x="2970" y="14040"/>
                    <a:pt x="5670" y="16920"/>
                    <a:pt x="5940" y="17280"/>
                  </a:cubicBezTo>
                  <a:cubicBezTo>
                    <a:pt x="7830" y="18720"/>
                    <a:pt x="10800" y="18720"/>
                    <a:pt x="10800" y="18720"/>
                  </a:cubicBezTo>
                  <a:cubicBezTo>
                    <a:pt x="10800" y="18720"/>
                    <a:pt x="13770" y="18720"/>
                    <a:pt x="15660" y="17280"/>
                  </a:cubicBezTo>
                  <a:cubicBezTo>
                    <a:pt x="15930" y="16920"/>
                    <a:pt x="18630" y="14040"/>
                    <a:pt x="19440" y="5760"/>
                  </a:cubicBezTo>
                  <a:cubicBezTo>
                    <a:pt x="19440" y="0"/>
                    <a:pt x="19440" y="0"/>
                    <a:pt x="1944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5760"/>
                    <a:pt x="21600" y="5760"/>
                    <a:pt x="21600" y="5760"/>
                  </a:cubicBezTo>
                  <a:cubicBezTo>
                    <a:pt x="20520" y="16560"/>
                    <a:pt x="17010" y="19800"/>
                    <a:pt x="16740" y="19800"/>
                  </a:cubicBezTo>
                  <a:cubicBezTo>
                    <a:pt x="16740" y="19800"/>
                    <a:pt x="16740" y="19800"/>
                    <a:pt x="16740" y="19800"/>
                  </a:cubicBezTo>
                  <a:cubicBezTo>
                    <a:pt x="14310" y="21600"/>
                    <a:pt x="11070" y="21600"/>
                    <a:pt x="10800" y="21600"/>
                  </a:cubicBez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92" name="Freeform 173"/>
            <p:cNvSpPr/>
            <p:nvPr/>
          </p:nvSpPr>
          <p:spPr>
            <a:xfrm>
              <a:off x="140628" y="149417"/>
              <a:ext cx="213142" cy="107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9440" y="21600"/>
                    <a:pt x="19440" y="21600"/>
                    <a:pt x="19440" y="21600"/>
                  </a:cubicBezTo>
                  <a:cubicBezTo>
                    <a:pt x="19440" y="9720"/>
                    <a:pt x="16740" y="4320"/>
                    <a:pt x="10800" y="4320"/>
                  </a:cubicBezTo>
                  <a:cubicBezTo>
                    <a:pt x="4860" y="4320"/>
                    <a:pt x="2160" y="9720"/>
                    <a:pt x="2160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7020"/>
                    <a:pt x="3510" y="0"/>
                    <a:pt x="10800" y="0"/>
                  </a:cubicBezTo>
                  <a:cubicBezTo>
                    <a:pt x="18090" y="0"/>
                    <a:pt x="21600" y="7020"/>
                    <a:pt x="21600" y="21600"/>
                  </a:cubicBez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93" name="Freeform 174"/>
            <p:cNvSpPr/>
            <p:nvPr/>
          </p:nvSpPr>
          <p:spPr>
            <a:xfrm>
              <a:off x="145023" y="221928"/>
              <a:ext cx="204352" cy="68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90" y="21600"/>
                  </a:moveTo>
                  <a:lnTo>
                    <a:pt x="5110" y="7665"/>
                  </a:lnTo>
                  <a:lnTo>
                    <a:pt x="1161" y="13935"/>
                  </a:lnTo>
                  <a:lnTo>
                    <a:pt x="0" y="7665"/>
                  </a:lnTo>
                  <a:lnTo>
                    <a:pt x="5110" y="0"/>
                  </a:lnTo>
                  <a:lnTo>
                    <a:pt x="16490" y="13935"/>
                  </a:lnTo>
                  <a:lnTo>
                    <a:pt x="20439" y="7665"/>
                  </a:lnTo>
                  <a:lnTo>
                    <a:pt x="21600" y="13935"/>
                  </a:lnTo>
                  <a:lnTo>
                    <a:pt x="16490" y="21600"/>
                  </a:ln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94" name="Rectangle 175"/>
            <p:cNvSpPr/>
            <p:nvPr/>
          </p:nvSpPr>
          <p:spPr>
            <a:xfrm>
              <a:off x="85694" y="621841"/>
              <a:ext cx="21974" cy="63723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95" name="Rectangle 176"/>
            <p:cNvSpPr/>
            <p:nvPr/>
          </p:nvSpPr>
          <p:spPr>
            <a:xfrm>
              <a:off x="386728" y="621841"/>
              <a:ext cx="21974" cy="63723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797" name="Прямоугольник 221"/>
          <p:cNvSpPr txBox="1"/>
          <p:nvPr/>
        </p:nvSpPr>
        <p:spPr>
          <a:xfrm>
            <a:off x="938985" y="4886261"/>
            <a:ext cx="409158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solidFill>
                  <a:srgbClr val="56B038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r>
              <a:t>ЦС</a:t>
            </a:r>
          </a:p>
        </p:txBody>
      </p:sp>
      <p:grpSp>
        <p:nvGrpSpPr>
          <p:cNvPr id="810" name="Сгруппировать"/>
          <p:cNvGrpSpPr/>
          <p:nvPr/>
        </p:nvGrpSpPr>
        <p:grpSpPr>
          <a:xfrm>
            <a:off x="773424" y="4108751"/>
            <a:ext cx="717700" cy="720001"/>
            <a:chOff x="0" y="0"/>
            <a:chExt cx="717699" cy="719999"/>
          </a:xfrm>
        </p:grpSpPr>
        <p:sp>
          <p:nvSpPr>
            <p:cNvPr id="798" name="Freeform 641"/>
            <p:cNvSpPr/>
            <p:nvPr/>
          </p:nvSpPr>
          <p:spPr>
            <a:xfrm>
              <a:off x="0" y="0"/>
              <a:ext cx="717700" cy="72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09" y="21600"/>
                    <a:pt x="0" y="16706"/>
                    <a:pt x="0" y="10800"/>
                  </a:cubicBezTo>
                  <a:cubicBezTo>
                    <a:pt x="0" y="4809"/>
                    <a:pt x="4809" y="0"/>
                    <a:pt x="10800" y="0"/>
                  </a:cubicBezTo>
                  <a:cubicBezTo>
                    <a:pt x="16706" y="0"/>
                    <a:pt x="21600" y="4809"/>
                    <a:pt x="21600" y="10800"/>
                  </a:cubicBezTo>
                  <a:cubicBezTo>
                    <a:pt x="21600" y="16706"/>
                    <a:pt x="16706" y="21600"/>
                    <a:pt x="10800" y="21600"/>
                  </a:cubicBezTo>
                  <a:close/>
                  <a:moveTo>
                    <a:pt x="10800" y="675"/>
                  </a:moveTo>
                  <a:cubicBezTo>
                    <a:pt x="5231" y="675"/>
                    <a:pt x="675" y="5231"/>
                    <a:pt x="675" y="10800"/>
                  </a:cubicBezTo>
                  <a:cubicBezTo>
                    <a:pt x="675" y="16369"/>
                    <a:pt x="5231" y="20925"/>
                    <a:pt x="10800" y="20925"/>
                  </a:cubicBezTo>
                  <a:cubicBezTo>
                    <a:pt x="16369" y="20925"/>
                    <a:pt x="20925" y="16369"/>
                    <a:pt x="20925" y="10800"/>
                  </a:cubicBezTo>
                  <a:cubicBezTo>
                    <a:pt x="20925" y="5231"/>
                    <a:pt x="16369" y="675"/>
                    <a:pt x="10800" y="675"/>
                  </a:cubicBez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99" name="Freeform 642"/>
            <p:cNvSpPr/>
            <p:nvPr/>
          </p:nvSpPr>
          <p:spPr>
            <a:xfrm>
              <a:off x="393354" y="112716"/>
              <a:ext cx="179426" cy="181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725" y="21600"/>
                    <a:pt x="0" y="16537"/>
                    <a:pt x="0" y="10800"/>
                  </a:cubicBezTo>
                  <a:cubicBezTo>
                    <a:pt x="0" y="4725"/>
                    <a:pt x="4725" y="0"/>
                    <a:pt x="10800" y="0"/>
                  </a:cubicBezTo>
                  <a:cubicBezTo>
                    <a:pt x="16537" y="0"/>
                    <a:pt x="21600" y="4725"/>
                    <a:pt x="21600" y="10800"/>
                  </a:cubicBezTo>
                  <a:cubicBezTo>
                    <a:pt x="21600" y="16537"/>
                    <a:pt x="16537" y="21600"/>
                    <a:pt x="10800" y="21600"/>
                  </a:cubicBezTo>
                  <a:close/>
                  <a:moveTo>
                    <a:pt x="10800" y="2700"/>
                  </a:moveTo>
                  <a:cubicBezTo>
                    <a:pt x="6412" y="2700"/>
                    <a:pt x="2700" y="6412"/>
                    <a:pt x="2700" y="10800"/>
                  </a:cubicBezTo>
                  <a:cubicBezTo>
                    <a:pt x="2700" y="15188"/>
                    <a:pt x="6412" y="18900"/>
                    <a:pt x="10800" y="18900"/>
                  </a:cubicBezTo>
                  <a:cubicBezTo>
                    <a:pt x="15188" y="18900"/>
                    <a:pt x="18900" y="15188"/>
                    <a:pt x="18900" y="10800"/>
                  </a:cubicBezTo>
                  <a:cubicBezTo>
                    <a:pt x="18900" y="6412"/>
                    <a:pt x="15188" y="2700"/>
                    <a:pt x="10800" y="2700"/>
                  </a:cubicBez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00" name="Freeform 643"/>
            <p:cNvSpPr/>
            <p:nvPr/>
          </p:nvSpPr>
          <p:spPr>
            <a:xfrm>
              <a:off x="66709" y="271437"/>
              <a:ext cx="179426" cy="179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725" y="21600"/>
                    <a:pt x="0" y="16538"/>
                    <a:pt x="0" y="10800"/>
                  </a:cubicBezTo>
                  <a:cubicBezTo>
                    <a:pt x="0" y="4725"/>
                    <a:pt x="4725" y="0"/>
                    <a:pt x="10800" y="0"/>
                  </a:cubicBezTo>
                  <a:cubicBezTo>
                    <a:pt x="16537" y="0"/>
                    <a:pt x="21600" y="4725"/>
                    <a:pt x="21600" y="10800"/>
                  </a:cubicBezTo>
                  <a:cubicBezTo>
                    <a:pt x="21600" y="16538"/>
                    <a:pt x="16537" y="21600"/>
                    <a:pt x="10800" y="21600"/>
                  </a:cubicBezTo>
                  <a:close/>
                  <a:moveTo>
                    <a:pt x="10800" y="2700"/>
                  </a:moveTo>
                  <a:cubicBezTo>
                    <a:pt x="6412" y="2700"/>
                    <a:pt x="2700" y="6412"/>
                    <a:pt x="2700" y="10800"/>
                  </a:cubicBezTo>
                  <a:cubicBezTo>
                    <a:pt x="2700" y="15188"/>
                    <a:pt x="6412" y="18900"/>
                    <a:pt x="10800" y="18900"/>
                  </a:cubicBezTo>
                  <a:cubicBezTo>
                    <a:pt x="15188" y="18900"/>
                    <a:pt x="18900" y="15188"/>
                    <a:pt x="18900" y="10800"/>
                  </a:cubicBezTo>
                  <a:cubicBezTo>
                    <a:pt x="18900" y="6412"/>
                    <a:pt x="15188" y="2700"/>
                    <a:pt x="10800" y="2700"/>
                  </a:cubicBez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01" name="Freeform 644"/>
            <p:cNvSpPr/>
            <p:nvPr/>
          </p:nvSpPr>
          <p:spPr>
            <a:xfrm>
              <a:off x="393354" y="427859"/>
              <a:ext cx="179426" cy="179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725" y="21600"/>
                    <a:pt x="0" y="16538"/>
                    <a:pt x="0" y="10800"/>
                  </a:cubicBezTo>
                  <a:cubicBezTo>
                    <a:pt x="0" y="4725"/>
                    <a:pt x="4725" y="0"/>
                    <a:pt x="10800" y="0"/>
                  </a:cubicBezTo>
                  <a:cubicBezTo>
                    <a:pt x="16537" y="0"/>
                    <a:pt x="21600" y="4725"/>
                    <a:pt x="21600" y="10800"/>
                  </a:cubicBezTo>
                  <a:cubicBezTo>
                    <a:pt x="21600" y="16538"/>
                    <a:pt x="16537" y="21600"/>
                    <a:pt x="10800" y="21600"/>
                  </a:cubicBezTo>
                  <a:close/>
                  <a:moveTo>
                    <a:pt x="10800" y="2700"/>
                  </a:moveTo>
                  <a:cubicBezTo>
                    <a:pt x="6412" y="2700"/>
                    <a:pt x="2700" y="6412"/>
                    <a:pt x="2700" y="10800"/>
                  </a:cubicBezTo>
                  <a:cubicBezTo>
                    <a:pt x="2700" y="15188"/>
                    <a:pt x="6412" y="18900"/>
                    <a:pt x="10800" y="18900"/>
                  </a:cubicBezTo>
                  <a:cubicBezTo>
                    <a:pt x="15188" y="18900"/>
                    <a:pt x="18900" y="15188"/>
                    <a:pt x="18900" y="10800"/>
                  </a:cubicBezTo>
                  <a:cubicBezTo>
                    <a:pt x="18900" y="6412"/>
                    <a:pt x="15188" y="2700"/>
                    <a:pt x="10800" y="2700"/>
                  </a:cubicBez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02" name="Rectangle 645"/>
            <p:cNvSpPr/>
            <p:nvPr/>
          </p:nvSpPr>
          <p:spPr>
            <a:xfrm>
              <a:off x="303641" y="349648"/>
              <a:ext cx="20704" cy="23004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03" name="Rectangle 646"/>
            <p:cNvSpPr/>
            <p:nvPr/>
          </p:nvSpPr>
          <p:spPr>
            <a:xfrm>
              <a:off x="347348" y="349648"/>
              <a:ext cx="23004" cy="23004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04" name="Rectangle 647"/>
            <p:cNvSpPr/>
            <p:nvPr/>
          </p:nvSpPr>
          <p:spPr>
            <a:xfrm>
              <a:off x="393354" y="349648"/>
              <a:ext cx="20704" cy="23004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05" name="Freeform 648"/>
            <p:cNvSpPr/>
            <p:nvPr/>
          </p:nvSpPr>
          <p:spPr>
            <a:xfrm>
              <a:off x="218530" y="395654"/>
              <a:ext cx="190928" cy="108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99" y="21600"/>
                  </a:moveTo>
                  <a:lnTo>
                    <a:pt x="0" y="3677"/>
                  </a:lnTo>
                  <a:lnTo>
                    <a:pt x="1301" y="0"/>
                  </a:lnTo>
                  <a:lnTo>
                    <a:pt x="21600" y="17923"/>
                  </a:lnTo>
                  <a:lnTo>
                    <a:pt x="20299" y="21600"/>
                  </a:ln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06" name="Freeform 649"/>
            <p:cNvSpPr/>
            <p:nvPr/>
          </p:nvSpPr>
          <p:spPr>
            <a:xfrm>
              <a:off x="218530" y="225431"/>
              <a:ext cx="188627" cy="101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4" y="21600"/>
                  </a:moveTo>
                  <a:lnTo>
                    <a:pt x="0" y="16691"/>
                  </a:lnTo>
                  <a:lnTo>
                    <a:pt x="20546" y="0"/>
                  </a:lnTo>
                  <a:lnTo>
                    <a:pt x="21600" y="4909"/>
                  </a:lnTo>
                  <a:lnTo>
                    <a:pt x="1054" y="21600"/>
                  </a:ln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07" name="Freeform 650"/>
            <p:cNvSpPr/>
            <p:nvPr/>
          </p:nvSpPr>
          <p:spPr>
            <a:xfrm>
              <a:off x="112716" y="315144"/>
              <a:ext cx="89714" cy="89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725" y="21600"/>
                    <a:pt x="0" y="16875"/>
                    <a:pt x="0" y="10800"/>
                  </a:cubicBezTo>
                  <a:cubicBezTo>
                    <a:pt x="0" y="4725"/>
                    <a:pt x="4725" y="0"/>
                    <a:pt x="10800" y="0"/>
                  </a:cubicBezTo>
                  <a:cubicBezTo>
                    <a:pt x="16875" y="0"/>
                    <a:pt x="21600" y="4725"/>
                    <a:pt x="21600" y="10800"/>
                  </a:cubicBezTo>
                  <a:cubicBezTo>
                    <a:pt x="21600" y="16875"/>
                    <a:pt x="16875" y="21600"/>
                    <a:pt x="10800" y="21600"/>
                  </a:cubicBezTo>
                  <a:close/>
                  <a:moveTo>
                    <a:pt x="10800" y="5400"/>
                  </a:moveTo>
                  <a:cubicBezTo>
                    <a:pt x="7425" y="5400"/>
                    <a:pt x="5400" y="7425"/>
                    <a:pt x="5400" y="10800"/>
                  </a:cubicBezTo>
                  <a:cubicBezTo>
                    <a:pt x="5400" y="13500"/>
                    <a:pt x="7425" y="16200"/>
                    <a:pt x="10800" y="16200"/>
                  </a:cubicBezTo>
                  <a:cubicBezTo>
                    <a:pt x="13500" y="16200"/>
                    <a:pt x="16200" y="13500"/>
                    <a:pt x="16200" y="10800"/>
                  </a:cubicBezTo>
                  <a:cubicBezTo>
                    <a:pt x="16200" y="7425"/>
                    <a:pt x="13500" y="5400"/>
                    <a:pt x="10800" y="5400"/>
                  </a:cubicBez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08" name="Freeform 651"/>
            <p:cNvSpPr/>
            <p:nvPr/>
          </p:nvSpPr>
          <p:spPr>
            <a:xfrm>
              <a:off x="437060" y="473865"/>
              <a:ext cx="89714" cy="89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725" y="21600"/>
                    <a:pt x="0" y="16875"/>
                    <a:pt x="0" y="10800"/>
                  </a:cubicBezTo>
                  <a:cubicBezTo>
                    <a:pt x="0" y="4725"/>
                    <a:pt x="4725" y="0"/>
                    <a:pt x="10800" y="0"/>
                  </a:cubicBezTo>
                  <a:cubicBezTo>
                    <a:pt x="16875" y="0"/>
                    <a:pt x="21600" y="4725"/>
                    <a:pt x="21600" y="10800"/>
                  </a:cubicBezTo>
                  <a:cubicBezTo>
                    <a:pt x="21600" y="16875"/>
                    <a:pt x="16875" y="21600"/>
                    <a:pt x="10800" y="21600"/>
                  </a:cubicBezTo>
                  <a:close/>
                  <a:moveTo>
                    <a:pt x="10800" y="5400"/>
                  </a:moveTo>
                  <a:cubicBezTo>
                    <a:pt x="7425" y="5400"/>
                    <a:pt x="5400" y="7425"/>
                    <a:pt x="5400" y="10800"/>
                  </a:cubicBezTo>
                  <a:cubicBezTo>
                    <a:pt x="5400" y="13500"/>
                    <a:pt x="7425" y="16200"/>
                    <a:pt x="10800" y="16200"/>
                  </a:cubicBezTo>
                  <a:cubicBezTo>
                    <a:pt x="13500" y="16200"/>
                    <a:pt x="16200" y="13500"/>
                    <a:pt x="16200" y="10800"/>
                  </a:cubicBezTo>
                  <a:cubicBezTo>
                    <a:pt x="16200" y="7425"/>
                    <a:pt x="13500" y="5400"/>
                    <a:pt x="10800" y="5400"/>
                  </a:cubicBez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09" name="Freeform 652"/>
            <p:cNvSpPr/>
            <p:nvPr/>
          </p:nvSpPr>
          <p:spPr>
            <a:xfrm>
              <a:off x="437060" y="158722"/>
              <a:ext cx="89714" cy="89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725" y="21600"/>
                    <a:pt x="0" y="16875"/>
                    <a:pt x="0" y="10800"/>
                  </a:cubicBezTo>
                  <a:cubicBezTo>
                    <a:pt x="0" y="4725"/>
                    <a:pt x="4725" y="0"/>
                    <a:pt x="10800" y="0"/>
                  </a:cubicBezTo>
                  <a:cubicBezTo>
                    <a:pt x="16875" y="0"/>
                    <a:pt x="21600" y="4725"/>
                    <a:pt x="21600" y="10800"/>
                  </a:cubicBezTo>
                  <a:cubicBezTo>
                    <a:pt x="21600" y="16875"/>
                    <a:pt x="16875" y="21600"/>
                    <a:pt x="10800" y="21600"/>
                  </a:cubicBezTo>
                  <a:close/>
                  <a:moveTo>
                    <a:pt x="10800" y="5400"/>
                  </a:moveTo>
                  <a:cubicBezTo>
                    <a:pt x="7425" y="5400"/>
                    <a:pt x="5400" y="7425"/>
                    <a:pt x="5400" y="10800"/>
                  </a:cubicBezTo>
                  <a:cubicBezTo>
                    <a:pt x="5400" y="13500"/>
                    <a:pt x="7425" y="16200"/>
                    <a:pt x="10800" y="16200"/>
                  </a:cubicBezTo>
                  <a:cubicBezTo>
                    <a:pt x="13500" y="16200"/>
                    <a:pt x="16200" y="13500"/>
                    <a:pt x="16200" y="10800"/>
                  </a:cubicBezTo>
                  <a:cubicBezTo>
                    <a:pt x="16200" y="7425"/>
                    <a:pt x="13500" y="5400"/>
                    <a:pt x="10800" y="5400"/>
                  </a:cubicBez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829" name="Сгруппировать"/>
          <p:cNvGrpSpPr/>
          <p:nvPr/>
        </p:nvGrpSpPr>
        <p:grpSpPr>
          <a:xfrm>
            <a:off x="1768043" y="5022051"/>
            <a:ext cx="720001" cy="696998"/>
            <a:chOff x="0" y="0"/>
            <a:chExt cx="720000" cy="696996"/>
          </a:xfrm>
        </p:grpSpPr>
        <p:sp>
          <p:nvSpPr>
            <p:cNvPr id="811" name="Freeform 475"/>
            <p:cNvSpPr/>
            <p:nvPr/>
          </p:nvSpPr>
          <p:spPr>
            <a:xfrm>
              <a:off x="0" y="607283"/>
              <a:ext cx="720001" cy="89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44" y="21600"/>
                  </a:moveTo>
                  <a:lnTo>
                    <a:pt x="1518" y="21600"/>
                  </a:lnTo>
                  <a:lnTo>
                    <a:pt x="0" y="8862"/>
                  </a:lnTo>
                  <a:lnTo>
                    <a:pt x="0" y="0"/>
                  </a:lnTo>
                  <a:lnTo>
                    <a:pt x="8488" y="0"/>
                  </a:lnTo>
                  <a:lnTo>
                    <a:pt x="9178" y="5538"/>
                  </a:lnTo>
                  <a:lnTo>
                    <a:pt x="12284" y="5538"/>
                  </a:lnTo>
                  <a:lnTo>
                    <a:pt x="12974" y="0"/>
                  </a:lnTo>
                  <a:lnTo>
                    <a:pt x="21600" y="0"/>
                  </a:lnTo>
                  <a:lnTo>
                    <a:pt x="21600" y="8862"/>
                  </a:lnTo>
                  <a:lnTo>
                    <a:pt x="19944" y="21600"/>
                  </a:lnTo>
                  <a:close/>
                  <a:moveTo>
                    <a:pt x="1794" y="16062"/>
                  </a:moveTo>
                  <a:lnTo>
                    <a:pt x="19737" y="16062"/>
                  </a:lnTo>
                  <a:lnTo>
                    <a:pt x="20910" y="6646"/>
                  </a:lnTo>
                  <a:lnTo>
                    <a:pt x="20910" y="5538"/>
                  </a:lnTo>
                  <a:lnTo>
                    <a:pt x="13250" y="5538"/>
                  </a:lnTo>
                  <a:lnTo>
                    <a:pt x="12560" y="11077"/>
                  </a:lnTo>
                  <a:lnTo>
                    <a:pt x="8971" y="11077"/>
                  </a:lnTo>
                  <a:lnTo>
                    <a:pt x="8281" y="5538"/>
                  </a:lnTo>
                  <a:lnTo>
                    <a:pt x="690" y="5538"/>
                  </a:lnTo>
                  <a:lnTo>
                    <a:pt x="690" y="6646"/>
                  </a:lnTo>
                  <a:lnTo>
                    <a:pt x="1794" y="16062"/>
                  </a:ln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12" name="Rectangle 476"/>
            <p:cNvSpPr/>
            <p:nvPr/>
          </p:nvSpPr>
          <p:spPr>
            <a:xfrm>
              <a:off x="303641" y="563577"/>
              <a:ext cx="23004" cy="20704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13" name="Rectangle 477"/>
            <p:cNvSpPr/>
            <p:nvPr/>
          </p:nvSpPr>
          <p:spPr>
            <a:xfrm>
              <a:off x="257635" y="563577"/>
              <a:ext cx="23004" cy="20704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14" name="Rectangle 478"/>
            <p:cNvSpPr/>
            <p:nvPr/>
          </p:nvSpPr>
          <p:spPr>
            <a:xfrm>
              <a:off x="347347" y="563577"/>
              <a:ext cx="23004" cy="20704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15" name="Rectangle 479"/>
            <p:cNvSpPr/>
            <p:nvPr/>
          </p:nvSpPr>
          <p:spPr>
            <a:xfrm>
              <a:off x="393353" y="563577"/>
              <a:ext cx="23004" cy="20704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16" name="Rectangle 480"/>
            <p:cNvSpPr/>
            <p:nvPr/>
          </p:nvSpPr>
          <p:spPr>
            <a:xfrm>
              <a:off x="439359" y="563577"/>
              <a:ext cx="20704" cy="20704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17" name="Freeform 481"/>
            <p:cNvSpPr/>
            <p:nvPr/>
          </p:nvSpPr>
          <p:spPr>
            <a:xfrm>
              <a:off x="347347" y="135718"/>
              <a:ext cx="259937" cy="404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2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1227"/>
                  </a:lnTo>
                  <a:lnTo>
                    <a:pt x="1912" y="1227"/>
                  </a:lnTo>
                  <a:lnTo>
                    <a:pt x="1912" y="21600"/>
                  </a:ln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18" name="Freeform 482"/>
            <p:cNvSpPr/>
            <p:nvPr/>
          </p:nvSpPr>
          <p:spPr>
            <a:xfrm>
              <a:off x="303641" y="0"/>
              <a:ext cx="257637" cy="46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9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10800"/>
                  </a:lnTo>
                  <a:lnTo>
                    <a:pt x="1929" y="10800"/>
                  </a:lnTo>
                  <a:lnTo>
                    <a:pt x="1929" y="21600"/>
                  </a:ln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19" name="Rectangle 483"/>
            <p:cNvSpPr/>
            <p:nvPr/>
          </p:nvSpPr>
          <p:spPr>
            <a:xfrm>
              <a:off x="303641" y="112714"/>
              <a:ext cx="23004" cy="427860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20" name="Freeform 484"/>
            <p:cNvSpPr/>
            <p:nvPr/>
          </p:nvSpPr>
          <p:spPr>
            <a:xfrm>
              <a:off x="439359" y="361149"/>
              <a:ext cx="66711" cy="179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03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492"/>
                  </a:lnTo>
                  <a:lnTo>
                    <a:pt x="6703" y="2492"/>
                  </a:lnTo>
                  <a:lnTo>
                    <a:pt x="6703" y="21600"/>
                  </a:ln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21" name="Freeform 485"/>
            <p:cNvSpPr/>
            <p:nvPr/>
          </p:nvSpPr>
          <p:spPr>
            <a:xfrm>
              <a:off x="158721" y="66708"/>
              <a:ext cx="257636" cy="46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671" y="21600"/>
                  </a:lnTo>
                  <a:lnTo>
                    <a:pt x="19671" y="10800"/>
                  </a:lnTo>
                  <a:lnTo>
                    <a:pt x="0" y="108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22" name="Rectangle 486"/>
            <p:cNvSpPr/>
            <p:nvPr/>
          </p:nvSpPr>
          <p:spPr>
            <a:xfrm>
              <a:off x="393353" y="179424"/>
              <a:ext cx="23004" cy="361151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23" name="Freeform 487"/>
            <p:cNvSpPr/>
            <p:nvPr/>
          </p:nvSpPr>
          <p:spPr>
            <a:xfrm>
              <a:off x="135718" y="315142"/>
              <a:ext cx="144921" cy="225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8171" y="21600"/>
                  </a:lnTo>
                  <a:lnTo>
                    <a:pt x="18171" y="2204"/>
                  </a:lnTo>
                  <a:lnTo>
                    <a:pt x="0" y="2204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24" name="Rectangle 488"/>
            <p:cNvSpPr/>
            <p:nvPr/>
          </p:nvSpPr>
          <p:spPr>
            <a:xfrm>
              <a:off x="66708" y="66708"/>
              <a:ext cx="23004" cy="23004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25" name="Rectangle 489"/>
            <p:cNvSpPr/>
            <p:nvPr/>
          </p:nvSpPr>
          <p:spPr>
            <a:xfrm>
              <a:off x="112714" y="66708"/>
              <a:ext cx="23004" cy="23004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26" name="Rectangle 490"/>
            <p:cNvSpPr/>
            <p:nvPr/>
          </p:nvSpPr>
          <p:spPr>
            <a:xfrm>
              <a:off x="584280" y="0"/>
              <a:ext cx="23004" cy="23004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27" name="Rectangle 491"/>
            <p:cNvSpPr/>
            <p:nvPr/>
          </p:nvSpPr>
          <p:spPr>
            <a:xfrm>
              <a:off x="630286" y="0"/>
              <a:ext cx="20704" cy="23004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28" name="Freeform 492"/>
            <p:cNvSpPr/>
            <p:nvPr/>
          </p:nvSpPr>
          <p:spPr>
            <a:xfrm>
              <a:off x="66708" y="225431"/>
              <a:ext cx="584282" cy="358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5369" y="21600"/>
                    <a:pt x="15369" y="21600"/>
                    <a:pt x="15369" y="21600"/>
                  </a:cubicBezTo>
                  <a:cubicBezTo>
                    <a:pt x="15369" y="20250"/>
                    <a:pt x="15369" y="20250"/>
                    <a:pt x="15369" y="20250"/>
                  </a:cubicBezTo>
                  <a:cubicBezTo>
                    <a:pt x="20769" y="20250"/>
                    <a:pt x="20769" y="20250"/>
                    <a:pt x="20769" y="20250"/>
                  </a:cubicBezTo>
                  <a:cubicBezTo>
                    <a:pt x="20769" y="2700"/>
                    <a:pt x="20769" y="2700"/>
                    <a:pt x="20769" y="2700"/>
                  </a:cubicBezTo>
                  <a:cubicBezTo>
                    <a:pt x="20769" y="1856"/>
                    <a:pt x="20354" y="1350"/>
                    <a:pt x="19938" y="1350"/>
                  </a:cubicBezTo>
                  <a:cubicBezTo>
                    <a:pt x="1662" y="1350"/>
                    <a:pt x="1662" y="1350"/>
                    <a:pt x="1662" y="1350"/>
                  </a:cubicBezTo>
                  <a:cubicBezTo>
                    <a:pt x="1142" y="1350"/>
                    <a:pt x="831" y="1856"/>
                    <a:pt x="831" y="2700"/>
                  </a:cubicBezTo>
                  <a:cubicBezTo>
                    <a:pt x="831" y="20250"/>
                    <a:pt x="831" y="20250"/>
                    <a:pt x="831" y="20250"/>
                  </a:cubicBezTo>
                  <a:cubicBezTo>
                    <a:pt x="6231" y="20250"/>
                    <a:pt x="6231" y="20250"/>
                    <a:pt x="6231" y="20250"/>
                  </a:cubicBezTo>
                  <a:cubicBezTo>
                    <a:pt x="6231" y="21600"/>
                    <a:pt x="6231" y="21600"/>
                    <a:pt x="6231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700"/>
                    <a:pt x="0" y="2700"/>
                    <a:pt x="0" y="2700"/>
                  </a:cubicBezTo>
                  <a:cubicBezTo>
                    <a:pt x="0" y="1181"/>
                    <a:pt x="727" y="0"/>
                    <a:pt x="1662" y="0"/>
                  </a:cubicBezTo>
                  <a:cubicBezTo>
                    <a:pt x="19938" y="0"/>
                    <a:pt x="19938" y="0"/>
                    <a:pt x="19938" y="0"/>
                  </a:cubicBezTo>
                  <a:cubicBezTo>
                    <a:pt x="20873" y="0"/>
                    <a:pt x="21600" y="1181"/>
                    <a:pt x="21600" y="270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845" name="Сгруппировать"/>
          <p:cNvGrpSpPr/>
          <p:nvPr/>
        </p:nvGrpSpPr>
        <p:grpSpPr>
          <a:xfrm>
            <a:off x="7532651" y="2317988"/>
            <a:ext cx="720001" cy="674905"/>
            <a:chOff x="0" y="0"/>
            <a:chExt cx="719999" cy="674903"/>
          </a:xfrm>
        </p:grpSpPr>
        <p:sp>
          <p:nvSpPr>
            <p:cNvPr id="830" name="Freeform 636"/>
            <p:cNvSpPr/>
            <p:nvPr/>
          </p:nvSpPr>
          <p:spPr>
            <a:xfrm>
              <a:off x="89713" y="359759"/>
              <a:ext cx="630287" cy="315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14" y="21600"/>
                  </a:moveTo>
                  <a:cubicBezTo>
                    <a:pt x="386" y="21600"/>
                    <a:pt x="386" y="21600"/>
                    <a:pt x="386" y="21600"/>
                  </a:cubicBezTo>
                  <a:cubicBezTo>
                    <a:pt x="193" y="21600"/>
                    <a:pt x="0" y="21214"/>
                    <a:pt x="0" y="20829"/>
                  </a:cubicBezTo>
                  <a:cubicBezTo>
                    <a:pt x="0" y="17743"/>
                    <a:pt x="0" y="17743"/>
                    <a:pt x="0" y="17743"/>
                  </a:cubicBezTo>
                  <a:cubicBezTo>
                    <a:pt x="771" y="17743"/>
                    <a:pt x="771" y="17743"/>
                    <a:pt x="771" y="17743"/>
                  </a:cubicBezTo>
                  <a:cubicBezTo>
                    <a:pt x="771" y="20057"/>
                    <a:pt x="771" y="20057"/>
                    <a:pt x="771" y="20057"/>
                  </a:cubicBezTo>
                  <a:cubicBezTo>
                    <a:pt x="20829" y="20057"/>
                    <a:pt x="20829" y="20057"/>
                    <a:pt x="20829" y="20057"/>
                  </a:cubicBezTo>
                  <a:cubicBezTo>
                    <a:pt x="20829" y="1543"/>
                    <a:pt x="20829" y="1543"/>
                    <a:pt x="20829" y="1543"/>
                  </a:cubicBezTo>
                  <a:cubicBezTo>
                    <a:pt x="19671" y="1543"/>
                    <a:pt x="19671" y="1543"/>
                    <a:pt x="19671" y="1543"/>
                  </a:cubicBezTo>
                  <a:cubicBezTo>
                    <a:pt x="19671" y="0"/>
                    <a:pt x="19671" y="0"/>
                    <a:pt x="19671" y="0"/>
                  </a:cubicBezTo>
                  <a:cubicBezTo>
                    <a:pt x="21214" y="0"/>
                    <a:pt x="21214" y="0"/>
                    <a:pt x="21214" y="0"/>
                  </a:cubicBezTo>
                  <a:cubicBezTo>
                    <a:pt x="21407" y="0"/>
                    <a:pt x="21600" y="386"/>
                    <a:pt x="21600" y="771"/>
                  </a:cubicBezTo>
                  <a:cubicBezTo>
                    <a:pt x="21600" y="20829"/>
                    <a:pt x="21600" y="20829"/>
                    <a:pt x="21600" y="20829"/>
                  </a:cubicBezTo>
                  <a:cubicBezTo>
                    <a:pt x="21600" y="21214"/>
                    <a:pt x="21407" y="21600"/>
                    <a:pt x="21214" y="21600"/>
                  </a:cubicBez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31" name="Freeform 637"/>
            <p:cNvSpPr/>
            <p:nvPr/>
          </p:nvSpPr>
          <p:spPr>
            <a:xfrm>
              <a:off x="46006" y="316053"/>
              <a:ext cx="627988" cy="315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14" y="21600"/>
                  </a:moveTo>
                  <a:cubicBezTo>
                    <a:pt x="386" y="21600"/>
                    <a:pt x="386" y="21600"/>
                    <a:pt x="386" y="21600"/>
                  </a:cubicBezTo>
                  <a:cubicBezTo>
                    <a:pt x="193" y="21600"/>
                    <a:pt x="0" y="21214"/>
                    <a:pt x="0" y="20829"/>
                  </a:cubicBezTo>
                  <a:cubicBezTo>
                    <a:pt x="0" y="17743"/>
                    <a:pt x="0" y="17743"/>
                    <a:pt x="0" y="17743"/>
                  </a:cubicBezTo>
                  <a:cubicBezTo>
                    <a:pt x="771" y="17743"/>
                    <a:pt x="771" y="17743"/>
                    <a:pt x="771" y="17743"/>
                  </a:cubicBezTo>
                  <a:cubicBezTo>
                    <a:pt x="771" y="20057"/>
                    <a:pt x="771" y="20057"/>
                    <a:pt x="771" y="20057"/>
                  </a:cubicBezTo>
                  <a:cubicBezTo>
                    <a:pt x="20829" y="20057"/>
                    <a:pt x="20829" y="20057"/>
                    <a:pt x="20829" y="20057"/>
                  </a:cubicBezTo>
                  <a:cubicBezTo>
                    <a:pt x="20829" y="1543"/>
                    <a:pt x="20829" y="1543"/>
                    <a:pt x="20829" y="1543"/>
                  </a:cubicBezTo>
                  <a:cubicBezTo>
                    <a:pt x="19671" y="1543"/>
                    <a:pt x="19671" y="1543"/>
                    <a:pt x="19671" y="1543"/>
                  </a:cubicBezTo>
                  <a:cubicBezTo>
                    <a:pt x="19671" y="0"/>
                    <a:pt x="19671" y="0"/>
                    <a:pt x="19671" y="0"/>
                  </a:cubicBezTo>
                  <a:cubicBezTo>
                    <a:pt x="21214" y="0"/>
                    <a:pt x="21214" y="0"/>
                    <a:pt x="21214" y="0"/>
                  </a:cubicBezTo>
                  <a:cubicBezTo>
                    <a:pt x="21407" y="0"/>
                    <a:pt x="21600" y="386"/>
                    <a:pt x="21600" y="771"/>
                  </a:cubicBezTo>
                  <a:cubicBezTo>
                    <a:pt x="21600" y="20829"/>
                    <a:pt x="21600" y="20829"/>
                    <a:pt x="21600" y="20829"/>
                  </a:cubicBezTo>
                  <a:cubicBezTo>
                    <a:pt x="21600" y="21214"/>
                    <a:pt x="21407" y="21600"/>
                    <a:pt x="21214" y="21600"/>
                  </a:cubicBez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32" name="Freeform 638"/>
            <p:cNvSpPr/>
            <p:nvPr/>
          </p:nvSpPr>
          <p:spPr>
            <a:xfrm>
              <a:off x="0" y="270047"/>
              <a:ext cx="627988" cy="315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14" y="21600"/>
                  </a:moveTo>
                  <a:cubicBezTo>
                    <a:pt x="386" y="21600"/>
                    <a:pt x="386" y="21600"/>
                    <a:pt x="386" y="21600"/>
                  </a:cubicBezTo>
                  <a:cubicBezTo>
                    <a:pt x="193" y="21600"/>
                    <a:pt x="0" y="21214"/>
                    <a:pt x="0" y="20829"/>
                  </a:cubicBezTo>
                  <a:cubicBezTo>
                    <a:pt x="0" y="771"/>
                    <a:pt x="0" y="771"/>
                    <a:pt x="0" y="771"/>
                  </a:cubicBezTo>
                  <a:cubicBezTo>
                    <a:pt x="0" y="386"/>
                    <a:pt x="193" y="0"/>
                    <a:pt x="386" y="0"/>
                  </a:cubicBezTo>
                  <a:cubicBezTo>
                    <a:pt x="21214" y="0"/>
                    <a:pt x="21214" y="0"/>
                    <a:pt x="21214" y="0"/>
                  </a:cubicBezTo>
                  <a:cubicBezTo>
                    <a:pt x="21407" y="0"/>
                    <a:pt x="21600" y="386"/>
                    <a:pt x="21600" y="771"/>
                  </a:cubicBezTo>
                  <a:cubicBezTo>
                    <a:pt x="21600" y="20829"/>
                    <a:pt x="21600" y="20829"/>
                    <a:pt x="21600" y="20829"/>
                  </a:cubicBezTo>
                  <a:cubicBezTo>
                    <a:pt x="21600" y="21214"/>
                    <a:pt x="21407" y="21600"/>
                    <a:pt x="21214" y="21600"/>
                  </a:cubicBezTo>
                  <a:close/>
                  <a:moveTo>
                    <a:pt x="771" y="20057"/>
                  </a:moveTo>
                  <a:cubicBezTo>
                    <a:pt x="20829" y="20057"/>
                    <a:pt x="20829" y="20057"/>
                    <a:pt x="20829" y="20057"/>
                  </a:cubicBezTo>
                  <a:cubicBezTo>
                    <a:pt x="20829" y="1543"/>
                    <a:pt x="20829" y="1543"/>
                    <a:pt x="20829" y="1543"/>
                  </a:cubicBezTo>
                  <a:cubicBezTo>
                    <a:pt x="771" y="1543"/>
                    <a:pt x="771" y="1543"/>
                    <a:pt x="771" y="1543"/>
                  </a:cubicBezTo>
                  <a:lnTo>
                    <a:pt x="771" y="20057"/>
                  </a:ln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33" name="Freeform 655"/>
            <p:cNvSpPr/>
            <p:nvPr/>
          </p:nvSpPr>
          <p:spPr>
            <a:xfrm>
              <a:off x="46006" y="316053"/>
              <a:ext cx="538275" cy="225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00" y="21600"/>
                  </a:moveTo>
                  <a:cubicBezTo>
                    <a:pt x="1800" y="21600"/>
                    <a:pt x="1800" y="21600"/>
                    <a:pt x="1800" y="21600"/>
                  </a:cubicBezTo>
                  <a:cubicBezTo>
                    <a:pt x="1687" y="21600"/>
                    <a:pt x="1575" y="21330"/>
                    <a:pt x="1462" y="21330"/>
                  </a:cubicBezTo>
                  <a:cubicBezTo>
                    <a:pt x="112" y="18090"/>
                    <a:pt x="112" y="18090"/>
                    <a:pt x="112" y="18090"/>
                  </a:cubicBezTo>
                  <a:cubicBezTo>
                    <a:pt x="0" y="17820"/>
                    <a:pt x="0" y="17550"/>
                    <a:pt x="0" y="17280"/>
                  </a:cubicBezTo>
                  <a:cubicBezTo>
                    <a:pt x="0" y="4320"/>
                    <a:pt x="0" y="4320"/>
                    <a:pt x="0" y="4320"/>
                  </a:cubicBezTo>
                  <a:cubicBezTo>
                    <a:pt x="0" y="4050"/>
                    <a:pt x="0" y="3780"/>
                    <a:pt x="112" y="3510"/>
                  </a:cubicBezTo>
                  <a:cubicBezTo>
                    <a:pt x="1462" y="270"/>
                    <a:pt x="1462" y="270"/>
                    <a:pt x="1462" y="270"/>
                  </a:cubicBezTo>
                  <a:cubicBezTo>
                    <a:pt x="1575" y="0"/>
                    <a:pt x="1687" y="0"/>
                    <a:pt x="1800" y="0"/>
                  </a:cubicBezTo>
                  <a:cubicBezTo>
                    <a:pt x="19800" y="0"/>
                    <a:pt x="19800" y="0"/>
                    <a:pt x="19800" y="0"/>
                  </a:cubicBezTo>
                  <a:cubicBezTo>
                    <a:pt x="19913" y="0"/>
                    <a:pt x="20025" y="0"/>
                    <a:pt x="20138" y="270"/>
                  </a:cubicBezTo>
                  <a:cubicBezTo>
                    <a:pt x="21488" y="3510"/>
                    <a:pt x="21488" y="3510"/>
                    <a:pt x="21488" y="3510"/>
                  </a:cubicBezTo>
                  <a:cubicBezTo>
                    <a:pt x="21488" y="3780"/>
                    <a:pt x="21600" y="4050"/>
                    <a:pt x="21600" y="4320"/>
                  </a:cubicBezTo>
                  <a:cubicBezTo>
                    <a:pt x="21600" y="17280"/>
                    <a:pt x="21600" y="17280"/>
                    <a:pt x="21600" y="17280"/>
                  </a:cubicBezTo>
                  <a:cubicBezTo>
                    <a:pt x="21600" y="17550"/>
                    <a:pt x="21488" y="17820"/>
                    <a:pt x="21488" y="18090"/>
                  </a:cubicBezTo>
                  <a:cubicBezTo>
                    <a:pt x="20138" y="21330"/>
                    <a:pt x="20138" y="21330"/>
                    <a:pt x="20138" y="21330"/>
                  </a:cubicBezTo>
                  <a:cubicBezTo>
                    <a:pt x="20025" y="21330"/>
                    <a:pt x="19913" y="21600"/>
                    <a:pt x="19800" y="21600"/>
                  </a:cubicBezTo>
                  <a:close/>
                  <a:moveTo>
                    <a:pt x="1912" y="19440"/>
                  </a:moveTo>
                  <a:cubicBezTo>
                    <a:pt x="19575" y="19440"/>
                    <a:pt x="19575" y="19440"/>
                    <a:pt x="19575" y="19440"/>
                  </a:cubicBezTo>
                  <a:cubicBezTo>
                    <a:pt x="20700" y="16740"/>
                    <a:pt x="20700" y="16740"/>
                    <a:pt x="20700" y="16740"/>
                  </a:cubicBezTo>
                  <a:cubicBezTo>
                    <a:pt x="20700" y="4590"/>
                    <a:pt x="20700" y="4590"/>
                    <a:pt x="20700" y="4590"/>
                  </a:cubicBezTo>
                  <a:cubicBezTo>
                    <a:pt x="19575" y="2160"/>
                    <a:pt x="19575" y="2160"/>
                    <a:pt x="19575" y="2160"/>
                  </a:cubicBezTo>
                  <a:cubicBezTo>
                    <a:pt x="1912" y="2160"/>
                    <a:pt x="1912" y="2160"/>
                    <a:pt x="1912" y="2160"/>
                  </a:cubicBezTo>
                  <a:cubicBezTo>
                    <a:pt x="900" y="4590"/>
                    <a:pt x="900" y="4590"/>
                    <a:pt x="900" y="4590"/>
                  </a:cubicBezTo>
                  <a:cubicBezTo>
                    <a:pt x="900" y="16740"/>
                    <a:pt x="900" y="16740"/>
                    <a:pt x="900" y="16740"/>
                  </a:cubicBezTo>
                  <a:lnTo>
                    <a:pt x="1912" y="19440"/>
                  </a:ln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34" name="Rectangle 656"/>
            <p:cNvSpPr/>
            <p:nvPr/>
          </p:nvSpPr>
          <p:spPr>
            <a:xfrm>
              <a:off x="179424" y="417267"/>
              <a:ext cx="23004" cy="23004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35" name="Rectangle 657"/>
            <p:cNvSpPr/>
            <p:nvPr/>
          </p:nvSpPr>
          <p:spPr>
            <a:xfrm>
              <a:off x="135719" y="417267"/>
              <a:ext cx="20704" cy="23004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36" name="Rectangle 658"/>
            <p:cNvSpPr/>
            <p:nvPr/>
          </p:nvSpPr>
          <p:spPr>
            <a:xfrm>
              <a:off x="471565" y="417267"/>
              <a:ext cx="23004" cy="23004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37" name="Rectangle 659"/>
            <p:cNvSpPr/>
            <p:nvPr/>
          </p:nvSpPr>
          <p:spPr>
            <a:xfrm>
              <a:off x="427859" y="417267"/>
              <a:ext cx="20704" cy="23004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38" name="Freeform 660"/>
            <p:cNvSpPr/>
            <p:nvPr/>
          </p:nvSpPr>
          <p:spPr>
            <a:xfrm>
              <a:off x="246134" y="359759"/>
              <a:ext cx="135721" cy="13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950" y="21600"/>
                    <a:pt x="0" y="16650"/>
                    <a:pt x="0" y="10800"/>
                  </a:cubicBezTo>
                  <a:cubicBezTo>
                    <a:pt x="0" y="4950"/>
                    <a:pt x="4950" y="0"/>
                    <a:pt x="10800" y="0"/>
                  </a:cubicBezTo>
                  <a:cubicBezTo>
                    <a:pt x="16650" y="0"/>
                    <a:pt x="21600" y="4950"/>
                    <a:pt x="21600" y="10800"/>
                  </a:cubicBezTo>
                  <a:cubicBezTo>
                    <a:pt x="21600" y="16650"/>
                    <a:pt x="16650" y="21600"/>
                    <a:pt x="10800" y="21600"/>
                  </a:cubicBezTo>
                  <a:close/>
                  <a:moveTo>
                    <a:pt x="10800" y="3600"/>
                  </a:moveTo>
                  <a:cubicBezTo>
                    <a:pt x="6750" y="3600"/>
                    <a:pt x="3600" y="6750"/>
                    <a:pt x="3600" y="10800"/>
                  </a:cubicBezTo>
                  <a:cubicBezTo>
                    <a:pt x="3600" y="14850"/>
                    <a:pt x="6750" y="18000"/>
                    <a:pt x="10800" y="18000"/>
                  </a:cubicBezTo>
                  <a:cubicBezTo>
                    <a:pt x="14850" y="18000"/>
                    <a:pt x="18000" y="14850"/>
                    <a:pt x="18000" y="10800"/>
                  </a:cubicBezTo>
                  <a:cubicBezTo>
                    <a:pt x="18000" y="6750"/>
                    <a:pt x="14850" y="3600"/>
                    <a:pt x="10800" y="3600"/>
                  </a:cubicBez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39" name="Freeform 661"/>
            <p:cNvSpPr/>
            <p:nvPr/>
          </p:nvSpPr>
          <p:spPr>
            <a:xfrm>
              <a:off x="204728" y="182635"/>
              <a:ext cx="108117" cy="64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0232" y="21600"/>
                    <a:pt x="9663" y="20661"/>
                    <a:pt x="9095" y="20661"/>
                  </a:cubicBezTo>
                  <a:cubicBezTo>
                    <a:pt x="0" y="5635"/>
                    <a:pt x="0" y="5635"/>
                    <a:pt x="0" y="5635"/>
                  </a:cubicBezTo>
                  <a:cubicBezTo>
                    <a:pt x="3411" y="0"/>
                    <a:pt x="3411" y="0"/>
                    <a:pt x="3411" y="0"/>
                  </a:cubicBezTo>
                  <a:cubicBezTo>
                    <a:pt x="10800" y="12209"/>
                    <a:pt x="10800" y="12209"/>
                    <a:pt x="10800" y="12209"/>
                  </a:cubicBezTo>
                  <a:cubicBezTo>
                    <a:pt x="18189" y="0"/>
                    <a:pt x="18189" y="0"/>
                    <a:pt x="18189" y="0"/>
                  </a:cubicBezTo>
                  <a:cubicBezTo>
                    <a:pt x="21600" y="5635"/>
                    <a:pt x="21600" y="5635"/>
                    <a:pt x="21600" y="5635"/>
                  </a:cubicBezTo>
                  <a:cubicBezTo>
                    <a:pt x="12505" y="20661"/>
                    <a:pt x="12505" y="20661"/>
                    <a:pt x="12505" y="20661"/>
                  </a:cubicBezTo>
                  <a:cubicBezTo>
                    <a:pt x="11937" y="20661"/>
                    <a:pt x="11368" y="21600"/>
                    <a:pt x="10800" y="21600"/>
                  </a:cubicBez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40" name="Freeform 662"/>
            <p:cNvSpPr/>
            <p:nvPr/>
          </p:nvSpPr>
          <p:spPr>
            <a:xfrm>
              <a:off x="407156" y="182635"/>
              <a:ext cx="105816" cy="64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0232" y="21600"/>
                    <a:pt x="9663" y="20661"/>
                    <a:pt x="9095" y="20661"/>
                  </a:cubicBezTo>
                  <a:cubicBezTo>
                    <a:pt x="0" y="5635"/>
                    <a:pt x="0" y="5635"/>
                    <a:pt x="0" y="5635"/>
                  </a:cubicBezTo>
                  <a:cubicBezTo>
                    <a:pt x="3411" y="0"/>
                    <a:pt x="3411" y="0"/>
                    <a:pt x="3411" y="0"/>
                  </a:cubicBezTo>
                  <a:cubicBezTo>
                    <a:pt x="10800" y="12209"/>
                    <a:pt x="10800" y="12209"/>
                    <a:pt x="10800" y="12209"/>
                  </a:cubicBezTo>
                  <a:cubicBezTo>
                    <a:pt x="18189" y="0"/>
                    <a:pt x="18189" y="0"/>
                    <a:pt x="18189" y="0"/>
                  </a:cubicBezTo>
                  <a:cubicBezTo>
                    <a:pt x="21600" y="5635"/>
                    <a:pt x="21600" y="5635"/>
                    <a:pt x="21600" y="5635"/>
                  </a:cubicBezTo>
                  <a:cubicBezTo>
                    <a:pt x="12505" y="20661"/>
                    <a:pt x="12505" y="20661"/>
                    <a:pt x="12505" y="20661"/>
                  </a:cubicBezTo>
                  <a:cubicBezTo>
                    <a:pt x="11937" y="20661"/>
                    <a:pt x="11368" y="21600"/>
                    <a:pt x="10800" y="21600"/>
                  </a:cubicBez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41" name="Freeform 663"/>
            <p:cNvSpPr/>
            <p:nvPr/>
          </p:nvSpPr>
          <p:spPr>
            <a:xfrm>
              <a:off x="305942" y="0"/>
              <a:ext cx="105816" cy="65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0" extrusionOk="0">
                  <a:moveTo>
                    <a:pt x="18189" y="21150"/>
                  </a:moveTo>
                  <a:cubicBezTo>
                    <a:pt x="10800" y="8550"/>
                    <a:pt x="10800" y="8550"/>
                    <a:pt x="10800" y="8550"/>
                  </a:cubicBezTo>
                  <a:cubicBezTo>
                    <a:pt x="3411" y="21150"/>
                    <a:pt x="3411" y="21150"/>
                    <a:pt x="3411" y="21150"/>
                  </a:cubicBezTo>
                  <a:cubicBezTo>
                    <a:pt x="0" y="15750"/>
                    <a:pt x="0" y="15750"/>
                    <a:pt x="0" y="15750"/>
                  </a:cubicBezTo>
                  <a:cubicBezTo>
                    <a:pt x="9095" y="1350"/>
                    <a:pt x="9095" y="1350"/>
                    <a:pt x="9095" y="1350"/>
                  </a:cubicBezTo>
                  <a:cubicBezTo>
                    <a:pt x="10232" y="-450"/>
                    <a:pt x="11368" y="-450"/>
                    <a:pt x="12505" y="1350"/>
                  </a:cubicBezTo>
                  <a:cubicBezTo>
                    <a:pt x="21600" y="15750"/>
                    <a:pt x="21600" y="15750"/>
                    <a:pt x="21600" y="15750"/>
                  </a:cubicBezTo>
                  <a:lnTo>
                    <a:pt x="18189" y="21150"/>
                  </a:ln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42" name="Freeform 664"/>
            <p:cNvSpPr/>
            <p:nvPr/>
          </p:nvSpPr>
          <p:spPr>
            <a:xfrm>
              <a:off x="0" y="102123"/>
              <a:ext cx="269138" cy="135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9800" y="21600"/>
                    <a:pt x="19800" y="21600"/>
                    <a:pt x="19800" y="21600"/>
                  </a:cubicBezTo>
                  <a:cubicBezTo>
                    <a:pt x="19800" y="3600"/>
                    <a:pt x="19800" y="3600"/>
                    <a:pt x="19800" y="3600"/>
                  </a:cubicBezTo>
                  <a:cubicBezTo>
                    <a:pt x="0" y="3600"/>
                    <a:pt x="0" y="3600"/>
                    <a:pt x="0" y="36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700" y="0"/>
                    <a:pt x="20700" y="0"/>
                    <a:pt x="20700" y="0"/>
                  </a:cubicBezTo>
                  <a:cubicBezTo>
                    <a:pt x="21150" y="0"/>
                    <a:pt x="21600" y="900"/>
                    <a:pt x="21600" y="180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43" name="Freeform 665"/>
            <p:cNvSpPr/>
            <p:nvPr/>
          </p:nvSpPr>
          <p:spPr>
            <a:xfrm>
              <a:off x="448562" y="102123"/>
              <a:ext cx="271438" cy="135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1800"/>
                    <a:pt x="0" y="1800"/>
                    <a:pt x="0" y="1800"/>
                  </a:cubicBezTo>
                  <a:cubicBezTo>
                    <a:pt x="0" y="900"/>
                    <a:pt x="450" y="0"/>
                    <a:pt x="90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3600"/>
                    <a:pt x="21600" y="3600"/>
                    <a:pt x="21600" y="3600"/>
                  </a:cubicBezTo>
                  <a:cubicBezTo>
                    <a:pt x="1800" y="3600"/>
                    <a:pt x="1800" y="3600"/>
                    <a:pt x="1800" y="3600"/>
                  </a:cubicBezTo>
                  <a:lnTo>
                    <a:pt x="1800" y="21600"/>
                  </a:lnTo>
                  <a:close/>
                </a:path>
              </a:pathLst>
            </a:cu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44" name="Rectangle 666"/>
            <p:cNvSpPr/>
            <p:nvPr/>
          </p:nvSpPr>
          <p:spPr>
            <a:xfrm>
              <a:off x="347348" y="12412"/>
              <a:ext cx="23004" cy="234633"/>
            </a:xfrm>
            <a:prstGeom prst="rect">
              <a:avLst/>
            </a:prstGeom>
            <a:solidFill>
              <a:srgbClr val="1FA0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846" name="Прямоугольник"/>
          <p:cNvSpPr/>
          <p:nvPr/>
        </p:nvSpPr>
        <p:spPr>
          <a:xfrm>
            <a:off x="-25400" y="0"/>
            <a:ext cx="12242800" cy="958483"/>
          </a:xfrm>
          <a:prstGeom prst="rect">
            <a:avLst/>
          </a:prstGeom>
          <a:solidFill>
            <a:srgbClr val="1FA039"/>
          </a:solidFill>
          <a:ln w="12700">
            <a:miter lim="400000"/>
          </a:ln>
          <a:effectLst>
            <a:outerShdw blurRad="279400" dist="23000" dir="5400000" rotWithShape="0">
              <a:srgbClr val="000000">
                <a:alpha val="9006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847" name="Текст 1"/>
          <p:cNvSpPr/>
          <p:nvPr/>
        </p:nvSpPr>
        <p:spPr>
          <a:xfrm>
            <a:off x="597474" y="58250"/>
            <a:ext cx="10997052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 defTabSz="914216">
              <a:defRPr sz="24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r>
              <a:t>ВОЗМОЖНОСТИ ПА ДЛЯ МОЕГО ПРОЦЕССА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Прямоугольник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A039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50" name="Текст 1"/>
          <p:cNvSpPr txBox="1">
            <a:spLocks noGrp="1"/>
          </p:cNvSpPr>
          <p:nvPr>
            <p:ph type="body" sz="half" idx="1"/>
          </p:nvPr>
        </p:nvSpPr>
        <p:spPr>
          <a:xfrm>
            <a:off x="1071562" y="2057123"/>
            <a:ext cx="10048876" cy="2579689"/>
          </a:xfrm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r>
              <a:t>COMPUTER VISION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Picture 6" descr="Picture 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88248" y="3446889"/>
            <a:ext cx="4013201" cy="3061527"/>
          </a:xfrm>
          <a:prstGeom prst="rect">
            <a:avLst/>
          </a:prstGeom>
          <a:effectLst>
            <a:outerShdw blurRad="317500" dist="23000" dir="5400000" rotWithShape="0">
              <a:srgbClr val="000000">
                <a:alpha val="8321"/>
              </a:srgbClr>
            </a:outerShdw>
          </a:effectLst>
        </p:spPr>
      </p:pic>
      <p:pic>
        <p:nvPicPr>
          <p:cNvPr id="853" name="Picture 10" descr="Picture 10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17515" y="1265012"/>
            <a:ext cx="4013201" cy="1981201"/>
          </a:xfrm>
          <a:prstGeom prst="rect">
            <a:avLst/>
          </a:prstGeom>
          <a:effectLst>
            <a:outerShdw blurRad="317500" dist="23000" dir="5400000" rotWithShape="0">
              <a:srgbClr val="000000">
                <a:alpha val="8321"/>
              </a:srgbClr>
            </a:outerShdw>
          </a:effectLst>
        </p:spPr>
      </p:pic>
      <p:pic>
        <p:nvPicPr>
          <p:cNvPr id="854" name="Picture 4" descr="Picture 4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438982" y="1453098"/>
            <a:ext cx="4030365" cy="1561492"/>
          </a:xfrm>
          <a:prstGeom prst="rect">
            <a:avLst/>
          </a:prstGeom>
          <a:effectLst>
            <a:outerShdw blurRad="317500" dist="23000" dir="5400000" rotWithShape="0">
              <a:srgbClr val="000000">
                <a:alpha val="8321"/>
              </a:srgbClr>
            </a:outerShdw>
          </a:effectLst>
        </p:spPr>
      </p:pic>
      <p:pic>
        <p:nvPicPr>
          <p:cNvPr id="855" name="Picture 2" descr="Picture 2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577612" y="1299301"/>
            <a:ext cx="3458031" cy="1912622"/>
          </a:xfrm>
          <a:prstGeom prst="rect">
            <a:avLst/>
          </a:prstGeom>
          <a:effectLst>
            <a:outerShdw blurRad="317500" dist="23000" dir="5400000" rotWithShape="0">
              <a:srgbClr val="000000">
                <a:alpha val="8321"/>
              </a:srgbClr>
            </a:outerShdw>
          </a:effectLst>
        </p:spPr>
      </p:pic>
      <p:pic>
        <p:nvPicPr>
          <p:cNvPr id="856" name="Picture 8" descr="Picture 8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606077" y="3445705"/>
            <a:ext cx="5914004" cy="3061527"/>
          </a:xfrm>
          <a:prstGeom prst="rect">
            <a:avLst/>
          </a:prstGeom>
          <a:effectLst>
            <a:outerShdw blurRad="317500" dist="23000" dir="5400000" rotWithShape="0">
              <a:srgbClr val="000000">
                <a:alpha val="8321"/>
              </a:srgbClr>
            </a:outerShdw>
          </a:effectLst>
        </p:spPr>
      </p:pic>
      <p:sp>
        <p:nvSpPr>
          <p:cNvPr id="857" name="Прямоугольник"/>
          <p:cNvSpPr/>
          <p:nvPr/>
        </p:nvSpPr>
        <p:spPr>
          <a:xfrm>
            <a:off x="-25400" y="0"/>
            <a:ext cx="12242800" cy="958483"/>
          </a:xfrm>
          <a:prstGeom prst="rect">
            <a:avLst/>
          </a:prstGeom>
          <a:solidFill>
            <a:srgbClr val="1FA039"/>
          </a:solidFill>
          <a:ln w="12700">
            <a:miter lim="400000"/>
          </a:ln>
          <a:effectLst>
            <a:outerShdw blurRad="279400" dist="23000" dir="5400000" rotWithShape="0">
              <a:srgbClr val="000000">
                <a:alpha val="9006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858" name="Текст 1"/>
          <p:cNvSpPr/>
          <p:nvPr/>
        </p:nvSpPr>
        <p:spPr>
          <a:xfrm>
            <a:off x="597474" y="58250"/>
            <a:ext cx="10997052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914216">
              <a:defRPr sz="24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pPr>
            <a:r>
              <a:t>МОДЕЛИ CV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Прямоугольник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A039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61" name="Текст 1"/>
          <p:cNvSpPr txBox="1">
            <a:spLocks noGrp="1"/>
          </p:cNvSpPr>
          <p:nvPr>
            <p:ph type="body" sz="half" idx="1"/>
          </p:nvPr>
        </p:nvSpPr>
        <p:spPr>
          <a:xfrm>
            <a:off x="1071562" y="2057123"/>
            <a:ext cx="10048876" cy="2579689"/>
          </a:xfrm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r>
              <a:t>Поговорим про карьеру?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Прямоугольник"/>
          <p:cNvSpPr/>
          <p:nvPr/>
        </p:nvSpPr>
        <p:spPr>
          <a:xfrm>
            <a:off x="-85578" y="-20737"/>
            <a:ext cx="6034621" cy="6867174"/>
          </a:xfrm>
          <a:prstGeom prst="rect">
            <a:avLst/>
          </a:prstGeom>
          <a:solidFill>
            <a:srgbClr val="4B9D39"/>
          </a:solidFill>
          <a:ln w="12700">
            <a:miter lim="400000"/>
          </a:ln>
          <a:effectLst>
            <a:outerShdw blurRad="279400" dist="23000" dir="5400000" rotWithShape="0">
              <a:srgbClr val="000000">
                <a:alpha val="15716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864" name="Текст 2"/>
          <p:cNvSpPr txBox="1">
            <a:spLocks noGrp="1"/>
          </p:cNvSpPr>
          <p:nvPr>
            <p:ph type="body" sz="half" idx="4294967295"/>
          </p:nvPr>
        </p:nvSpPr>
        <p:spPr>
          <a:xfrm>
            <a:off x="376611" y="344031"/>
            <a:ext cx="4360330" cy="480075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40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pPr>
            <a:r>
              <a:rPr dirty="0" err="1"/>
              <a:t>Оставьте</a:t>
            </a:r>
            <a:r>
              <a:rPr dirty="0"/>
              <a:t> </a:t>
            </a:r>
            <a:r>
              <a:rPr dirty="0" err="1"/>
              <a:t>обратную</a:t>
            </a:r>
            <a:r>
              <a:rPr dirty="0"/>
              <a:t> </a:t>
            </a:r>
            <a:r>
              <a:rPr dirty="0" err="1"/>
              <a:t>связь</a:t>
            </a:r>
            <a:r>
              <a:rPr dirty="0"/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40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pPr>
            <a:r>
              <a:rPr dirty="0" err="1"/>
              <a:t>по</a:t>
            </a:r>
            <a:r>
              <a:rPr dirty="0"/>
              <a:t> </a:t>
            </a:r>
            <a:r>
              <a:rPr dirty="0" err="1"/>
              <a:t>итогам</a:t>
            </a:r>
            <a:r>
              <a:rPr dirty="0"/>
              <a:t> </a:t>
            </a:r>
            <a:r>
              <a:rPr dirty="0" err="1"/>
              <a:t>встречи</a:t>
            </a:r>
            <a:endParaRPr lang="ru-RU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40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pPr>
            <a:endParaRPr lang="ru-RU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40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pPr>
            <a:endParaRPr lang="ru-RU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40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pPr>
            <a:r>
              <a:rPr lang="ru-RU" sz="2000" b="1" dirty="0"/>
              <a:t>Вебинар в анкете:</a:t>
            </a:r>
            <a:r>
              <a:rPr lang="ru-RU" sz="2000" dirty="0"/>
              <a:t> </a:t>
            </a:r>
            <a:br>
              <a:rPr lang="ru-RU" sz="2000" dirty="0"/>
            </a:br>
            <a:r>
              <a:rPr lang="ru-RU" sz="2000" b="1" dirty="0"/>
              <a:t>Название:</a:t>
            </a:r>
            <a:r>
              <a:rPr lang="ru-RU" sz="2000" dirty="0"/>
              <a:t> Технологии ИИ от </a:t>
            </a:r>
            <a:r>
              <a:rPr lang="ru-RU" sz="2000" dirty="0" err="1"/>
              <a:t>Сбера</a:t>
            </a:r>
            <a:endParaRPr lang="ru-RU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40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pPr>
            <a:r>
              <a:rPr lang="ru-RU" sz="2000" b="1" dirty="0"/>
              <a:t>Ведущий: </a:t>
            </a:r>
            <a:r>
              <a:rPr lang="ru-RU" sz="2000" dirty="0"/>
              <a:t>Владимир Васильев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40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pPr>
            <a:endParaRPr lang="ru-RU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40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pPr>
            <a:endParaRPr lang="ru-RU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40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pPr>
            <a:endParaRPr lang="ru-RU" dirty="0">
              <a:hlinkClick r:id="rId2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40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pPr>
            <a:endParaRPr lang="ru-RU" dirty="0">
              <a:hlinkClick r:id="rId2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40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pPr>
            <a:endParaRPr lang="ru-RU" dirty="0">
              <a:hlinkClick r:id="rId2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40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pPr>
            <a:endParaRPr lang="ru-RU" dirty="0">
              <a:hlinkClick r:id="rId2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40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pPr>
            <a:endParaRPr dirty="0"/>
          </a:p>
        </p:txBody>
      </p:sp>
      <p:sp>
        <p:nvSpPr>
          <p:cNvPr id="866" name="Линия"/>
          <p:cNvSpPr/>
          <p:nvPr/>
        </p:nvSpPr>
        <p:spPr>
          <a:xfrm>
            <a:off x="490732" y="2612571"/>
            <a:ext cx="5158384" cy="0"/>
          </a:xfrm>
          <a:prstGeom prst="line">
            <a:avLst/>
          </a:prstGeom>
          <a:ln w="38100">
            <a:solidFill>
              <a:srgbClr val="FFFFFF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51E71DD-715B-BA50-A9E0-DD204B1DA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646" y="904875"/>
            <a:ext cx="4239907" cy="42399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4E7E72-A5B0-7CA3-BD18-9CB70CDB1E4B}"/>
              </a:ext>
            </a:extLst>
          </p:cNvPr>
          <p:cNvSpPr txBox="1"/>
          <p:nvPr/>
        </p:nvSpPr>
        <p:spPr>
          <a:xfrm>
            <a:off x="8760279" y="5953125"/>
            <a:ext cx="624295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dirty="0">
                <a:hlinkClick r:id="rId2"/>
              </a:rPr>
              <a:t>ссылка</a:t>
            </a:r>
            <a:endParaRPr lang="ru-RU"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Прямоугольник"/>
          <p:cNvSpPr/>
          <p:nvPr/>
        </p:nvSpPr>
        <p:spPr>
          <a:xfrm>
            <a:off x="-12700" y="-4587"/>
            <a:ext cx="4322223" cy="6867174"/>
          </a:xfrm>
          <a:prstGeom prst="rect">
            <a:avLst/>
          </a:prstGeom>
          <a:solidFill>
            <a:srgbClr val="4B9D3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2" name="Кружок"/>
          <p:cNvSpPr/>
          <p:nvPr/>
        </p:nvSpPr>
        <p:spPr>
          <a:xfrm>
            <a:off x="4851400" y="1160511"/>
            <a:ext cx="471915" cy="471915"/>
          </a:xfrm>
          <a:prstGeom prst="ellipse">
            <a:avLst/>
          </a:prstGeom>
          <a:solidFill>
            <a:srgbClr val="1FA03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3" name="Прямоугольник 5"/>
          <p:cNvSpPr txBox="1"/>
          <p:nvPr/>
        </p:nvSpPr>
        <p:spPr>
          <a:xfrm>
            <a:off x="5496673" y="1160511"/>
            <a:ext cx="8613675" cy="3672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dirty="0" err="1"/>
              <a:t>Машинное</a:t>
            </a:r>
            <a:r>
              <a:rPr dirty="0"/>
              <a:t> </a:t>
            </a:r>
            <a:r>
              <a:rPr dirty="0" err="1"/>
              <a:t>обучение</a:t>
            </a:r>
            <a:r>
              <a:rPr dirty="0"/>
              <a:t> – </a:t>
            </a:r>
            <a:r>
              <a:rPr dirty="0" err="1"/>
              <a:t>основа</a:t>
            </a:r>
            <a:r>
              <a:rPr dirty="0"/>
              <a:t> </a:t>
            </a:r>
            <a:r>
              <a:rPr dirty="0" err="1"/>
              <a:t>технологий</a:t>
            </a:r>
            <a:r>
              <a:rPr dirty="0"/>
              <a:t> ИИ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dirty="0" err="1"/>
              <a:t>Разбор</a:t>
            </a:r>
            <a:r>
              <a:rPr dirty="0"/>
              <a:t> </a:t>
            </a:r>
            <a:r>
              <a:rPr dirty="0" err="1"/>
              <a:t>классов</a:t>
            </a:r>
            <a:r>
              <a:rPr dirty="0"/>
              <a:t> </a:t>
            </a:r>
            <a:r>
              <a:rPr dirty="0" err="1"/>
              <a:t>технологий</a:t>
            </a:r>
            <a:r>
              <a:rPr dirty="0"/>
              <a:t>:</a:t>
            </a:r>
          </a:p>
          <a:p>
            <a:pPr marL="561473" lvl="1" indent="-180473">
              <a:lnSpc>
                <a:spcPct val="150000"/>
              </a:lnSpc>
              <a:spcBef>
                <a:spcPts val="1200"/>
              </a:spcBef>
              <a:buSzPct val="100000"/>
              <a:buChar char="•"/>
            </a:pPr>
            <a:r>
              <a:rPr dirty="0" err="1"/>
              <a:t>Классический</a:t>
            </a:r>
            <a:r>
              <a:rPr dirty="0"/>
              <a:t> ML</a:t>
            </a:r>
          </a:p>
          <a:p>
            <a:pPr marL="561473" lvl="1" indent="-180473">
              <a:lnSpc>
                <a:spcPct val="150000"/>
              </a:lnSpc>
              <a:spcBef>
                <a:spcPts val="1200"/>
              </a:spcBef>
              <a:buSzPct val="100000"/>
              <a:buChar char="•"/>
            </a:pPr>
            <a:r>
              <a:rPr dirty="0"/>
              <a:t>NLP</a:t>
            </a:r>
          </a:p>
          <a:p>
            <a:pPr marL="561473" lvl="1" indent="-180473">
              <a:lnSpc>
                <a:spcPct val="150000"/>
              </a:lnSpc>
              <a:spcBef>
                <a:spcPts val="1200"/>
              </a:spcBef>
              <a:buSzPct val="100000"/>
              <a:buChar char="•"/>
            </a:pPr>
            <a:r>
              <a:rPr dirty="0"/>
              <a:t>CV</a:t>
            </a:r>
          </a:p>
          <a:p>
            <a:pPr marL="561473" lvl="1" indent="-180473">
              <a:lnSpc>
                <a:spcPct val="150000"/>
              </a:lnSpc>
              <a:spcBef>
                <a:spcPts val="1200"/>
              </a:spcBef>
              <a:buSzPct val="100000"/>
              <a:buChar char="•"/>
            </a:pPr>
            <a:r>
              <a:rPr dirty="0"/>
              <a:t>Process Mining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dirty="0" err="1"/>
              <a:t>Ландшафт</a:t>
            </a:r>
            <a:r>
              <a:rPr dirty="0"/>
              <a:t> </a:t>
            </a:r>
            <a:r>
              <a:rPr dirty="0" err="1"/>
              <a:t>банка</a:t>
            </a:r>
            <a:r>
              <a:rPr dirty="0"/>
              <a:t> </a:t>
            </a:r>
            <a:r>
              <a:rPr dirty="0" err="1"/>
              <a:t>для</a:t>
            </a:r>
            <a:r>
              <a:rPr dirty="0"/>
              <a:t> </a:t>
            </a:r>
            <a:r>
              <a:rPr dirty="0" err="1"/>
              <a:t>внедрения</a:t>
            </a:r>
            <a:r>
              <a:rPr dirty="0"/>
              <a:t> </a:t>
            </a:r>
            <a:r>
              <a:rPr dirty="0" err="1"/>
              <a:t>технологий</a:t>
            </a:r>
            <a:r>
              <a:rPr dirty="0"/>
              <a:t> ИИ</a:t>
            </a:r>
          </a:p>
        </p:txBody>
      </p:sp>
      <p:sp>
        <p:nvSpPr>
          <p:cNvPr id="134" name="Текст 2"/>
          <p:cNvSpPr txBox="1"/>
          <p:nvPr/>
        </p:nvSpPr>
        <p:spPr>
          <a:xfrm>
            <a:off x="4879810" y="1218392"/>
            <a:ext cx="415094" cy="356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 lnSpcReduction="10000"/>
          </a:bodyPr>
          <a:lstStyle>
            <a:lvl1pPr algn="ctr" defTabSz="685662">
              <a:defRPr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r>
              <a:t>1</a:t>
            </a:r>
          </a:p>
        </p:txBody>
      </p:sp>
      <p:sp>
        <p:nvSpPr>
          <p:cNvPr id="135" name="Кружок"/>
          <p:cNvSpPr/>
          <p:nvPr/>
        </p:nvSpPr>
        <p:spPr>
          <a:xfrm>
            <a:off x="4851400" y="1732011"/>
            <a:ext cx="471915" cy="471915"/>
          </a:xfrm>
          <a:prstGeom prst="ellipse">
            <a:avLst/>
          </a:prstGeom>
          <a:solidFill>
            <a:srgbClr val="1FA03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6" name="Текст 2"/>
          <p:cNvSpPr txBox="1"/>
          <p:nvPr/>
        </p:nvSpPr>
        <p:spPr>
          <a:xfrm>
            <a:off x="4879810" y="1789892"/>
            <a:ext cx="415094" cy="356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 lnSpcReduction="10000"/>
          </a:bodyPr>
          <a:lstStyle>
            <a:lvl1pPr algn="ctr" defTabSz="685662">
              <a:defRPr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r>
              <a:t>2</a:t>
            </a:r>
          </a:p>
        </p:txBody>
      </p:sp>
      <p:sp>
        <p:nvSpPr>
          <p:cNvPr id="137" name="Кружок"/>
          <p:cNvSpPr/>
          <p:nvPr/>
        </p:nvSpPr>
        <p:spPr>
          <a:xfrm>
            <a:off x="4851400" y="4475211"/>
            <a:ext cx="471915" cy="471915"/>
          </a:xfrm>
          <a:prstGeom prst="ellipse">
            <a:avLst/>
          </a:prstGeom>
          <a:solidFill>
            <a:srgbClr val="1FA03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8" name="Текст 2"/>
          <p:cNvSpPr txBox="1"/>
          <p:nvPr/>
        </p:nvSpPr>
        <p:spPr>
          <a:xfrm>
            <a:off x="4879810" y="4533091"/>
            <a:ext cx="415094" cy="356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 lnSpcReduction="10000"/>
          </a:bodyPr>
          <a:lstStyle>
            <a:lvl1pPr algn="ctr" defTabSz="685662">
              <a:defRPr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r>
              <a:t>3</a:t>
            </a:r>
          </a:p>
        </p:txBody>
      </p:sp>
      <p:sp>
        <p:nvSpPr>
          <p:cNvPr id="139" name="Текст 2"/>
          <p:cNvSpPr txBox="1">
            <a:spLocks noGrp="1"/>
          </p:cNvSpPr>
          <p:nvPr>
            <p:ph type="body" sz="quarter" idx="4294967295"/>
          </p:nvPr>
        </p:nvSpPr>
        <p:spPr>
          <a:xfrm>
            <a:off x="376611" y="344031"/>
            <a:ext cx="3543601" cy="6997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40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r>
              <a:t>Содержание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Прямоугольник"/>
          <p:cNvSpPr/>
          <p:nvPr/>
        </p:nvSpPr>
        <p:spPr>
          <a:xfrm>
            <a:off x="-12700" y="-4587"/>
            <a:ext cx="4322223" cy="6867174"/>
          </a:xfrm>
          <a:prstGeom prst="rect">
            <a:avLst/>
          </a:prstGeom>
          <a:solidFill>
            <a:srgbClr val="4B9D39"/>
          </a:solidFill>
          <a:ln w="12700">
            <a:miter lim="400000"/>
          </a:ln>
          <a:effectLst>
            <a:outerShdw blurRad="279400" dist="23000" dir="5400000" rotWithShape="0">
              <a:srgbClr val="000000">
                <a:alpha val="15716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2" name="Oval 2"/>
          <p:cNvSpPr/>
          <p:nvPr/>
        </p:nvSpPr>
        <p:spPr>
          <a:xfrm>
            <a:off x="4772542" y="255769"/>
            <a:ext cx="6667919" cy="6346462"/>
          </a:xfrm>
          <a:prstGeom prst="ellipse">
            <a:avLst/>
          </a:prstGeom>
          <a:solidFill>
            <a:srgbClr val="DDDDDD"/>
          </a:solidFill>
          <a:ln w="12700">
            <a:miter lim="400000"/>
          </a:ln>
          <a:effectLst>
            <a:outerShdw blurRad="279400" dist="23000" dir="5400000" rotWithShape="0">
              <a:srgbClr val="000000">
                <a:alpha val="15716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3" name="Oval 11"/>
          <p:cNvSpPr/>
          <p:nvPr/>
        </p:nvSpPr>
        <p:spPr>
          <a:xfrm>
            <a:off x="5465741" y="875647"/>
            <a:ext cx="5357721" cy="5106706"/>
          </a:xfrm>
          <a:prstGeom prst="ellipse">
            <a:avLst/>
          </a:prstGeom>
          <a:solidFill>
            <a:schemeClr val="accent6">
              <a:satOff val="-3457"/>
              <a:lumOff val="13039"/>
            </a:schemeClr>
          </a:solidFill>
          <a:ln w="12700">
            <a:miter lim="400000"/>
          </a:ln>
          <a:effectLst>
            <a:outerShdw blurRad="279400" dist="23000" dir="5400000" rotWithShape="0">
              <a:srgbClr val="000000">
                <a:alpha val="15716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4" name="Oval 5"/>
          <p:cNvSpPr/>
          <p:nvPr/>
        </p:nvSpPr>
        <p:spPr>
          <a:xfrm>
            <a:off x="6258238" y="2054122"/>
            <a:ext cx="3772727" cy="354161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blurRad="279400" dist="23000" dir="5400000" rotWithShape="0">
              <a:srgbClr val="000000">
                <a:alpha val="15716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45" name="Oval 3"/>
          <p:cNvSpPr/>
          <p:nvPr/>
        </p:nvSpPr>
        <p:spPr>
          <a:xfrm>
            <a:off x="6444503" y="3168317"/>
            <a:ext cx="1305831" cy="1260001"/>
          </a:xfrm>
          <a:prstGeom prst="ellipse">
            <a:avLst/>
          </a:prstGeom>
          <a:solidFill>
            <a:schemeClr val="accent6">
              <a:satOff val="-3457"/>
              <a:lumOff val="2607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44500">
              <a:defRPr sz="2600">
                <a:solidFill>
                  <a:srgbClr val="0D0D0D"/>
                </a:solidFill>
              </a:defRPr>
            </a:pPr>
            <a:endParaRPr/>
          </a:p>
        </p:txBody>
      </p:sp>
      <p:pic>
        <p:nvPicPr>
          <p:cNvPr id="146" name="Рисунок 14" descr="Рисунок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472" y="2962388"/>
            <a:ext cx="729903" cy="729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Рисунок 15" descr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404" y="2421269"/>
            <a:ext cx="778677" cy="7786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Рисунок 16" descr="Рисунок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659" y="1136714"/>
            <a:ext cx="626267" cy="626267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TextBox 11"/>
          <p:cNvSpPr txBox="1"/>
          <p:nvPr/>
        </p:nvSpPr>
        <p:spPr>
          <a:xfrm>
            <a:off x="8246470" y="2615066"/>
            <a:ext cx="546621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 defTabSz="444500">
              <a:defRPr sz="2400">
                <a:solidFill>
                  <a:srgbClr val="0D0D0D"/>
                </a:solidFill>
              </a:defRPr>
            </a:lvl1pPr>
          </a:lstStyle>
          <a:p>
            <a:r>
              <a:t>ML</a:t>
            </a:r>
          </a:p>
        </p:txBody>
      </p:sp>
      <p:sp>
        <p:nvSpPr>
          <p:cNvPr id="150" name="TextBox 13"/>
          <p:cNvSpPr txBox="1"/>
          <p:nvPr/>
        </p:nvSpPr>
        <p:spPr>
          <a:xfrm>
            <a:off x="4929603" y="3652208"/>
            <a:ext cx="407642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 defTabSz="444500">
              <a:defRPr sz="1600">
                <a:solidFill>
                  <a:srgbClr val="0D0D0D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r>
              <a:t>ИИ</a:t>
            </a:r>
          </a:p>
        </p:txBody>
      </p:sp>
      <p:sp>
        <p:nvSpPr>
          <p:cNvPr id="151" name="TextBox 14"/>
          <p:cNvSpPr txBox="1"/>
          <p:nvPr/>
        </p:nvSpPr>
        <p:spPr>
          <a:xfrm>
            <a:off x="7505211" y="1212700"/>
            <a:ext cx="1865719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 defTabSz="444500">
              <a:defRPr sz="1600">
                <a:solidFill>
                  <a:srgbClr val="0D0D0D"/>
                </a:solidFill>
              </a:defRPr>
            </a:pPr>
            <a:r>
              <a:t>Data</a:t>
            </a:r>
            <a:br/>
            <a:r>
              <a:t>Science</a:t>
            </a:r>
          </a:p>
        </p:txBody>
      </p:sp>
      <p:sp>
        <p:nvSpPr>
          <p:cNvPr id="152" name="TextBox 15"/>
          <p:cNvSpPr txBox="1"/>
          <p:nvPr/>
        </p:nvSpPr>
        <p:spPr>
          <a:xfrm>
            <a:off x="6830822" y="3656384"/>
            <a:ext cx="500439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 defTabSz="444500">
              <a:defRPr sz="1600">
                <a:solidFill>
                  <a:srgbClr val="0D0D0D"/>
                </a:solidFill>
              </a:defRPr>
            </a:lvl1pPr>
          </a:lstStyle>
          <a:p>
            <a:r>
              <a:t>NLP</a:t>
            </a:r>
          </a:p>
        </p:txBody>
      </p:sp>
      <p:sp>
        <p:nvSpPr>
          <p:cNvPr id="153" name="Oval 3"/>
          <p:cNvSpPr/>
          <p:nvPr/>
        </p:nvSpPr>
        <p:spPr>
          <a:xfrm>
            <a:off x="7433172" y="4178105"/>
            <a:ext cx="1362121" cy="1260001"/>
          </a:xfrm>
          <a:prstGeom prst="ellipse">
            <a:avLst/>
          </a:prstGeom>
          <a:solidFill>
            <a:schemeClr val="accent6">
              <a:satOff val="-3457"/>
              <a:lumOff val="2607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44500">
              <a:defRPr sz="2600">
                <a:solidFill>
                  <a:srgbClr val="0D0D0D"/>
                </a:solidFill>
              </a:defRPr>
            </a:pPr>
            <a:endParaRPr/>
          </a:p>
        </p:txBody>
      </p:sp>
      <p:sp>
        <p:nvSpPr>
          <p:cNvPr id="154" name="TextBox 17"/>
          <p:cNvSpPr txBox="1"/>
          <p:nvPr/>
        </p:nvSpPr>
        <p:spPr>
          <a:xfrm>
            <a:off x="7919575" y="4672107"/>
            <a:ext cx="389314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 defTabSz="444500">
              <a:defRPr sz="1600">
                <a:solidFill>
                  <a:srgbClr val="0D0D0D"/>
                </a:solidFill>
              </a:defRPr>
            </a:lvl1pPr>
          </a:lstStyle>
          <a:p>
            <a:r>
              <a:t>CV</a:t>
            </a:r>
          </a:p>
        </p:txBody>
      </p:sp>
      <p:sp>
        <p:nvSpPr>
          <p:cNvPr id="155" name="Oval 3"/>
          <p:cNvSpPr/>
          <p:nvPr/>
        </p:nvSpPr>
        <p:spPr>
          <a:xfrm>
            <a:off x="8505652" y="3122283"/>
            <a:ext cx="1362121" cy="1260001"/>
          </a:xfrm>
          <a:prstGeom prst="ellipse">
            <a:avLst/>
          </a:prstGeom>
          <a:solidFill>
            <a:schemeClr val="accent6">
              <a:satOff val="-3457"/>
              <a:lumOff val="26078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44500">
              <a:defRPr sz="2600">
                <a:solidFill>
                  <a:srgbClr val="0D0D0D"/>
                </a:solidFill>
              </a:defRPr>
            </a:pPr>
            <a:endParaRPr/>
          </a:p>
        </p:txBody>
      </p:sp>
      <p:sp>
        <p:nvSpPr>
          <p:cNvPr id="156" name="TextBox 19"/>
          <p:cNvSpPr txBox="1"/>
          <p:nvPr/>
        </p:nvSpPr>
        <p:spPr>
          <a:xfrm>
            <a:off x="8399981" y="3459896"/>
            <a:ext cx="1595970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 defTabSz="444500">
              <a:defRPr sz="1600">
                <a:solidFill>
                  <a:srgbClr val="0D0D0D"/>
                </a:solidFill>
              </a:defRPr>
            </a:pPr>
            <a:r>
              <a:t>Классич.</a:t>
            </a:r>
          </a:p>
          <a:p>
            <a:pPr algn="ctr" defTabSz="444500">
              <a:defRPr sz="1600">
                <a:solidFill>
                  <a:srgbClr val="0D0D0D"/>
                </a:solidFill>
              </a:defRPr>
            </a:pPr>
            <a:r>
              <a:t>ML</a:t>
            </a:r>
          </a:p>
        </p:txBody>
      </p:sp>
      <p:sp>
        <p:nvSpPr>
          <p:cNvPr id="157" name="Oval 3"/>
          <p:cNvSpPr/>
          <p:nvPr/>
        </p:nvSpPr>
        <p:spPr>
          <a:xfrm>
            <a:off x="10262644" y="1642747"/>
            <a:ext cx="1752387" cy="169146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blurRad="279400" dist="23000" dir="5400000" rotWithShape="0">
              <a:srgbClr val="000000">
                <a:alpha val="15716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TextBox 22"/>
          <p:cNvSpPr txBox="1"/>
          <p:nvPr/>
        </p:nvSpPr>
        <p:spPr>
          <a:xfrm>
            <a:off x="10356791" y="2298471"/>
            <a:ext cx="1535417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 defTabSz="444500">
              <a:defRPr sz="2000">
                <a:solidFill>
                  <a:srgbClr val="0D0D0D"/>
                </a:solidFill>
              </a:defRPr>
            </a:lvl1pPr>
          </a:lstStyle>
          <a:p>
            <a:r>
              <a:t>Data Mining</a:t>
            </a:r>
          </a:p>
        </p:txBody>
      </p:sp>
      <p:sp>
        <p:nvSpPr>
          <p:cNvPr id="159" name="Oval 3"/>
          <p:cNvSpPr/>
          <p:nvPr/>
        </p:nvSpPr>
        <p:spPr>
          <a:xfrm>
            <a:off x="9834094" y="4671238"/>
            <a:ext cx="1752387" cy="167755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blurRad="279400" dist="23000" dir="5400000" rotWithShape="0">
              <a:srgbClr val="000000">
                <a:alpha val="15716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60" name="TextBox 26"/>
          <p:cNvSpPr txBox="1"/>
          <p:nvPr/>
        </p:nvSpPr>
        <p:spPr>
          <a:xfrm>
            <a:off x="10170161" y="5309958"/>
            <a:ext cx="1117255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 defTabSz="444500">
              <a:defRPr sz="2000">
                <a:solidFill>
                  <a:srgbClr val="0D0D0D"/>
                </a:solidFill>
              </a:defRPr>
            </a:lvl1pPr>
          </a:lstStyle>
          <a:p>
            <a:r>
              <a:t>Big Data</a:t>
            </a:r>
          </a:p>
        </p:txBody>
      </p:sp>
      <p:sp>
        <p:nvSpPr>
          <p:cNvPr id="161" name="Терминология ИИ"/>
          <p:cNvSpPr txBox="1">
            <a:spLocks noGrp="1"/>
          </p:cNvSpPr>
          <p:nvPr>
            <p:ph type="body" sz="quarter" idx="1"/>
          </p:nvPr>
        </p:nvSpPr>
        <p:spPr>
          <a:xfrm>
            <a:off x="376611" y="344031"/>
            <a:ext cx="3798127" cy="1894458"/>
          </a:xfrm>
          <a:prstGeom prst="rect">
            <a:avLst/>
          </a:prstGeom>
        </p:spPr>
        <p:txBody>
          <a:bodyPr/>
          <a:lstStyle>
            <a:lvl1pPr algn="l" defTabSz="457200">
              <a:lnSpc>
                <a:spcPct val="100000"/>
              </a:lnSpc>
              <a:spcBef>
                <a:spcPts val="0"/>
              </a:spcBef>
              <a:defRPr sz="40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r>
              <a:t>Терминология ИИ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Прямоугольник"/>
          <p:cNvSpPr/>
          <p:nvPr/>
        </p:nvSpPr>
        <p:spPr>
          <a:xfrm>
            <a:off x="-25400" y="0"/>
            <a:ext cx="12242800" cy="958483"/>
          </a:xfrm>
          <a:prstGeom prst="rect">
            <a:avLst/>
          </a:prstGeom>
          <a:solidFill>
            <a:srgbClr val="4B9D39"/>
          </a:solidFill>
          <a:ln w="12700">
            <a:miter lim="400000"/>
          </a:ln>
          <a:effectLst>
            <a:outerShdw blurRad="279400" dist="23000" dir="5400000" rotWithShape="0">
              <a:srgbClr val="000000">
                <a:alpha val="9006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164" name="Picture 6" descr="Picture 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419199" y="1768481"/>
            <a:ext cx="2285910" cy="1908412"/>
          </a:xfrm>
          <a:prstGeom prst="rect">
            <a:avLst/>
          </a:prstGeom>
          <a:effectLst>
            <a:outerShdw blurRad="317500" dist="23000" dir="5400000" rotWithShape="0">
              <a:srgbClr val="000000">
                <a:alpha val="8321"/>
              </a:srgbClr>
            </a:outerShdw>
          </a:effectLst>
        </p:spPr>
      </p:pic>
      <p:pic>
        <p:nvPicPr>
          <p:cNvPr id="165" name="Picture 6" descr="Picture 6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888596" y="1768481"/>
            <a:ext cx="2210210" cy="1908412"/>
          </a:xfrm>
          <a:prstGeom prst="rect">
            <a:avLst/>
          </a:prstGeom>
          <a:effectLst>
            <a:outerShdw blurRad="317500" dist="23000" dir="5400000" rotWithShape="0">
              <a:srgbClr val="000000">
                <a:alpha val="8321"/>
              </a:srgbClr>
            </a:outerShdw>
          </a:effectLst>
        </p:spPr>
      </p:pic>
      <p:sp>
        <p:nvSpPr>
          <p:cNvPr id="166" name="TextBox 19"/>
          <p:cNvSpPr txBox="1"/>
          <p:nvPr/>
        </p:nvSpPr>
        <p:spPr>
          <a:xfrm>
            <a:off x="2431575" y="4108346"/>
            <a:ext cx="226115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r>
              <a:t>Автоматизация</a:t>
            </a:r>
          </a:p>
        </p:txBody>
      </p:sp>
      <p:sp>
        <p:nvSpPr>
          <p:cNvPr id="167" name="TextBox 20"/>
          <p:cNvSpPr txBox="1"/>
          <p:nvPr/>
        </p:nvSpPr>
        <p:spPr>
          <a:xfrm>
            <a:off x="7101073" y="4108346"/>
            <a:ext cx="3785256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r>
              <a:t>Искусственный интеллект</a:t>
            </a:r>
          </a:p>
        </p:txBody>
      </p:sp>
      <p:sp>
        <p:nvSpPr>
          <p:cNvPr id="168" name="TextBox 21"/>
          <p:cNvSpPr txBox="1"/>
          <p:nvPr/>
        </p:nvSpPr>
        <p:spPr>
          <a:xfrm>
            <a:off x="2299736" y="4597183"/>
            <a:ext cx="2524836" cy="5994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600"/>
            </a:lvl1pPr>
          </a:lstStyle>
          <a:p>
            <a:r>
              <a:t>Есть набор правил – делай, как указано</a:t>
            </a:r>
          </a:p>
        </p:txBody>
      </p:sp>
      <p:sp>
        <p:nvSpPr>
          <p:cNvPr id="169" name="TextBox 22"/>
          <p:cNvSpPr txBox="1"/>
          <p:nvPr/>
        </p:nvSpPr>
        <p:spPr>
          <a:xfrm>
            <a:off x="7138967" y="4597183"/>
            <a:ext cx="3817950" cy="8534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600"/>
            </a:lvl1pPr>
          </a:lstStyle>
          <a:p>
            <a:r>
              <a:t>Есть много исторических примеров. Я не знаю, как правильно. Придумай сам, как лучше действовать.</a:t>
            </a:r>
          </a:p>
        </p:txBody>
      </p:sp>
      <p:sp>
        <p:nvSpPr>
          <p:cNvPr id="170" name="Текст 1"/>
          <p:cNvSpPr txBox="1">
            <a:spLocks noGrp="1"/>
          </p:cNvSpPr>
          <p:nvPr>
            <p:ph type="body" sz="quarter" idx="1"/>
          </p:nvPr>
        </p:nvSpPr>
        <p:spPr>
          <a:xfrm>
            <a:off x="597474" y="58250"/>
            <a:ext cx="10997052" cy="853441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r>
              <a:t>ЧЕМ ИИ ОТЛИЧАЕТСЯ ОТ АВТОМАТИЗАЦИИ</a:t>
            </a:r>
          </a:p>
        </p:txBody>
      </p:sp>
      <p:sp>
        <p:nvSpPr>
          <p:cNvPr id="171" name="Линия"/>
          <p:cNvSpPr/>
          <p:nvPr/>
        </p:nvSpPr>
        <p:spPr>
          <a:xfrm flipV="1">
            <a:off x="6096000" y="1510773"/>
            <a:ext cx="0" cy="4269494"/>
          </a:xfrm>
          <a:prstGeom prst="line">
            <a:avLst/>
          </a:prstGeom>
          <a:ln w="25400">
            <a:solidFill>
              <a:schemeClr val="accent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448" y="1294922"/>
            <a:ext cx="8439666" cy="4753368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Прямоугольник 4"/>
          <p:cNvSpPr/>
          <p:nvPr/>
        </p:nvSpPr>
        <p:spPr>
          <a:xfrm>
            <a:off x="7982464" y="5838223"/>
            <a:ext cx="2333368" cy="42013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5" name="TextBox 1"/>
          <p:cNvSpPr txBox="1"/>
          <p:nvPr/>
        </p:nvSpPr>
        <p:spPr>
          <a:xfrm>
            <a:off x="6706010" y="3073859"/>
            <a:ext cx="872388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100"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r>
              <a:t>Обучение с учителем</a:t>
            </a:r>
          </a:p>
        </p:txBody>
      </p:sp>
      <p:sp>
        <p:nvSpPr>
          <p:cNvPr id="176" name="TextBox 7"/>
          <p:cNvSpPr txBox="1"/>
          <p:nvPr/>
        </p:nvSpPr>
        <p:spPr>
          <a:xfrm>
            <a:off x="4778359" y="3073859"/>
            <a:ext cx="1024787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100"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r>
              <a:t>Обучение без учителя</a:t>
            </a:r>
          </a:p>
        </p:txBody>
      </p:sp>
      <p:sp>
        <p:nvSpPr>
          <p:cNvPr id="177" name="TextBox 8"/>
          <p:cNvSpPr txBox="1"/>
          <p:nvPr/>
        </p:nvSpPr>
        <p:spPr>
          <a:xfrm>
            <a:off x="5126794" y="6226088"/>
            <a:ext cx="2234856" cy="2692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100"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r>
              <a:t>Обучение с подкреплением</a:t>
            </a:r>
          </a:p>
        </p:txBody>
      </p:sp>
      <p:sp>
        <p:nvSpPr>
          <p:cNvPr id="178" name="TextBox 9"/>
          <p:cNvSpPr txBox="1"/>
          <p:nvPr/>
        </p:nvSpPr>
        <p:spPr>
          <a:xfrm>
            <a:off x="4843622" y="1371752"/>
            <a:ext cx="280120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100">
                <a:latin typeface="Inter Medium"/>
                <a:ea typeface="Inter Medium"/>
                <a:cs typeface="Inter Medium"/>
                <a:sym typeface="Inter Medium"/>
              </a:defRPr>
            </a:pPr>
            <a:r>
              <a:t>Обучение </a:t>
            </a:r>
            <a:br/>
            <a:r>
              <a:t>с частичным привлечением учителя</a:t>
            </a:r>
          </a:p>
        </p:txBody>
      </p:sp>
      <p:sp>
        <p:nvSpPr>
          <p:cNvPr id="179" name="TextBox 10"/>
          <p:cNvSpPr txBox="1"/>
          <p:nvPr/>
        </p:nvSpPr>
        <p:spPr>
          <a:xfrm>
            <a:off x="9429720" y="1766173"/>
            <a:ext cx="12884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100"/>
            </a:lvl1pPr>
          </a:lstStyle>
          <a:p>
            <a:r>
              <a:t>Классификация</a:t>
            </a:r>
          </a:p>
        </p:txBody>
      </p:sp>
      <p:sp>
        <p:nvSpPr>
          <p:cNvPr id="180" name="TextBox 11"/>
          <p:cNvSpPr txBox="1"/>
          <p:nvPr/>
        </p:nvSpPr>
        <p:spPr>
          <a:xfrm>
            <a:off x="9900231" y="5165507"/>
            <a:ext cx="12884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100"/>
            </a:lvl1pPr>
          </a:lstStyle>
          <a:p>
            <a:r>
              <a:t>Регрессия</a:t>
            </a:r>
          </a:p>
        </p:txBody>
      </p:sp>
      <p:sp>
        <p:nvSpPr>
          <p:cNvPr id="181" name="TextBox 12"/>
          <p:cNvSpPr txBox="1"/>
          <p:nvPr/>
        </p:nvSpPr>
        <p:spPr>
          <a:xfrm>
            <a:off x="1316748" y="1371752"/>
            <a:ext cx="1288400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100"/>
            </a:lvl1pPr>
          </a:lstStyle>
          <a:p>
            <a:r>
              <a:t>Снижение размерности</a:t>
            </a:r>
          </a:p>
        </p:txBody>
      </p:sp>
      <p:sp>
        <p:nvSpPr>
          <p:cNvPr id="182" name="TextBox 13"/>
          <p:cNvSpPr txBox="1"/>
          <p:nvPr/>
        </p:nvSpPr>
        <p:spPr>
          <a:xfrm>
            <a:off x="1795843" y="5499882"/>
            <a:ext cx="12884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100"/>
            </a:lvl1pPr>
          </a:lstStyle>
          <a:p>
            <a:r>
              <a:t>Кластеризация</a:t>
            </a:r>
          </a:p>
        </p:txBody>
      </p:sp>
      <p:sp>
        <p:nvSpPr>
          <p:cNvPr id="183" name="Прямоугольник 2"/>
          <p:cNvSpPr txBox="1"/>
          <p:nvPr/>
        </p:nvSpPr>
        <p:spPr>
          <a:xfrm>
            <a:off x="641708" y="3116579"/>
            <a:ext cx="1288401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100"/>
            </a:lvl1pPr>
          </a:lstStyle>
          <a:p>
            <a:r>
              <a:t>Генеративно-состязательные сети</a:t>
            </a:r>
          </a:p>
        </p:txBody>
      </p:sp>
      <p:pic>
        <p:nvPicPr>
          <p:cNvPr id="184" name="Picture 2" descr="Picture 2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11649" y="4454431"/>
            <a:ext cx="979523" cy="944121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Прямоугольник"/>
          <p:cNvSpPr/>
          <p:nvPr/>
        </p:nvSpPr>
        <p:spPr>
          <a:xfrm>
            <a:off x="-25400" y="0"/>
            <a:ext cx="12242800" cy="958483"/>
          </a:xfrm>
          <a:prstGeom prst="rect">
            <a:avLst/>
          </a:prstGeom>
          <a:solidFill>
            <a:srgbClr val="1FA039"/>
          </a:solidFill>
          <a:ln w="12700">
            <a:miter lim="400000"/>
          </a:ln>
          <a:effectLst>
            <a:outerShdw blurRad="279400" dist="23000" dir="5400000" rotWithShape="0">
              <a:srgbClr val="000000">
                <a:alpha val="9006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86" name="Текст 1"/>
          <p:cNvSpPr/>
          <p:nvPr/>
        </p:nvSpPr>
        <p:spPr>
          <a:xfrm>
            <a:off x="597474" y="58250"/>
            <a:ext cx="10997052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914216">
              <a:defRPr sz="24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pPr>
            <a:r>
              <a:t>ЧТО ТАКОЕ ML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Текст 1"/>
          <p:cNvSpPr txBox="1"/>
          <p:nvPr/>
        </p:nvSpPr>
        <p:spPr>
          <a:xfrm>
            <a:off x="2787213" y="223350"/>
            <a:ext cx="6702953" cy="356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 lnSpcReduction="10000"/>
          </a:bodyPr>
          <a:lstStyle/>
          <a:p>
            <a:pPr defTabSz="914216">
              <a:defRPr>
                <a:solidFill>
                  <a:srgbClr val="FFFFFF"/>
                </a:solidFill>
              </a:defRPr>
            </a:pPr>
            <a:r>
              <a:t>СПОСОБЫ ОБУЧЕНИЯ ML</a:t>
            </a:r>
          </a:p>
        </p:txBody>
      </p:sp>
      <p:pic>
        <p:nvPicPr>
          <p:cNvPr id="191" name="Picture 2" descr="Picture 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004137" y="1103314"/>
            <a:ext cx="8269105" cy="4651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Picture 4" descr="Picture 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555235" y="1687769"/>
            <a:ext cx="4164383" cy="4282373"/>
          </a:xfrm>
          <a:prstGeom prst="rect">
            <a:avLst/>
          </a:prstGeom>
          <a:ln w="165100">
            <a:solidFill>
              <a:srgbClr val="79C766"/>
            </a:solidFill>
            <a:miter/>
          </a:ln>
        </p:spPr>
      </p:pic>
      <p:sp>
        <p:nvSpPr>
          <p:cNvPr id="193" name="TextBox 1"/>
          <p:cNvSpPr txBox="1"/>
          <p:nvPr/>
        </p:nvSpPr>
        <p:spPr>
          <a:xfrm>
            <a:off x="6752052" y="5381077"/>
            <a:ext cx="438355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BF6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r>
              <a:t>ML</a:t>
            </a:r>
          </a:p>
        </p:txBody>
      </p:sp>
      <p:sp>
        <p:nvSpPr>
          <p:cNvPr id="194" name="Прямоугольник"/>
          <p:cNvSpPr/>
          <p:nvPr/>
        </p:nvSpPr>
        <p:spPr>
          <a:xfrm>
            <a:off x="-25400" y="0"/>
            <a:ext cx="12242800" cy="958483"/>
          </a:xfrm>
          <a:prstGeom prst="rect">
            <a:avLst/>
          </a:prstGeom>
          <a:solidFill>
            <a:srgbClr val="1FA039"/>
          </a:solidFill>
          <a:ln w="12700">
            <a:miter lim="400000"/>
          </a:ln>
          <a:effectLst>
            <a:outerShdw blurRad="279400" dist="23000" dir="5400000" rotWithShape="0">
              <a:srgbClr val="000000">
                <a:alpha val="9006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95" name="Текст 1"/>
          <p:cNvSpPr/>
          <p:nvPr/>
        </p:nvSpPr>
        <p:spPr>
          <a:xfrm>
            <a:off x="597474" y="58250"/>
            <a:ext cx="10997052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914216">
              <a:defRPr sz="24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pPr>
            <a:r>
              <a:t>ОБУЧЕНИЕ С УЧИТЕЛЕМ: </a:t>
            </a:r>
            <a:r>
              <a:rPr>
                <a:solidFill>
                  <a:schemeClr val="accent6">
                    <a:satOff val="-3457"/>
                    <a:lumOff val="26078"/>
                  </a:schemeClr>
                </a:solidFill>
              </a:rPr>
              <a:t>НУЖНА РАЗМЕТКА ДАННЫХ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239984 0.000000" pathEditMode="relative">
                                      <p:cBhvr>
                                        <p:cTn id="12" dur="2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247274 0.006708" pathEditMode="relative">
                                      <p:cBhvr>
                                        <p:cTn id="16" dur="2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359760 0.000000" pathEditMode="relative">
                                      <p:cBhvr>
                                        <p:cTn id="20" dur="2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Picture 4" descr="Picture 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87562" y="1975922"/>
            <a:ext cx="5844746" cy="3287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Picture 2" descr="Picture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754607" y="2619631"/>
            <a:ext cx="4806931" cy="2593199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Текст 1"/>
          <p:cNvSpPr txBox="1"/>
          <p:nvPr/>
        </p:nvSpPr>
        <p:spPr>
          <a:xfrm>
            <a:off x="2787213" y="223350"/>
            <a:ext cx="6702953" cy="356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 lnSpcReduction="10000"/>
          </a:bodyPr>
          <a:lstStyle/>
          <a:p>
            <a:pPr defTabSz="914216">
              <a:defRPr>
                <a:solidFill>
                  <a:srgbClr val="FFFFFF"/>
                </a:solidFill>
              </a:defRPr>
            </a:pPr>
            <a:r>
              <a:t>СПОСОБЫ ОБУЧЕНИЯ ML</a:t>
            </a:r>
          </a:p>
        </p:txBody>
      </p:sp>
      <p:sp>
        <p:nvSpPr>
          <p:cNvPr id="200" name="Прямоугольник"/>
          <p:cNvSpPr/>
          <p:nvPr/>
        </p:nvSpPr>
        <p:spPr>
          <a:xfrm>
            <a:off x="-25400" y="0"/>
            <a:ext cx="12242800" cy="958483"/>
          </a:xfrm>
          <a:prstGeom prst="rect">
            <a:avLst/>
          </a:prstGeom>
          <a:solidFill>
            <a:srgbClr val="1FA039"/>
          </a:solidFill>
          <a:ln w="12700">
            <a:miter lim="400000"/>
          </a:ln>
          <a:effectLst>
            <a:outerShdw blurRad="279400" dist="23000" dir="5400000" rotWithShape="0">
              <a:srgbClr val="000000">
                <a:alpha val="9006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01" name="Текст 1"/>
          <p:cNvSpPr/>
          <p:nvPr/>
        </p:nvSpPr>
        <p:spPr>
          <a:xfrm>
            <a:off x="597474" y="58250"/>
            <a:ext cx="10997052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914216">
              <a:defRPr sz="24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pPr>
            <a:r>
              <a:t>ОБУЧЕНИЕ БЕЗ УЧИТЕЛЯ: </a:t>
            </a:r>
            <a:r>
              <a:rPr>
                <a:solidFill>
                  <a:schemeClr val="accent6">
                    <a:satOff val="-3457"/>
                    <a:lumOff val="26078"/>
                  </a:schemeClr>
                </a:solidFill>
              </a:rPr>
              <a:t>РАЗМЕТКА ДАННЫХ НЕ ТРЕБУЕТСЯ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1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448" y="1320322"/>
            <a:ext cx="8439666" cy="4753368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Прямоугольник 4"/>
          <p:cNvSpPr/>
          <p:nvPr/>
        </p:nvSpPr>
        <p:spPr>
          <a:xfrm>
            <a:off x="7982464" y="5863623"/>
            <a:ext cx="2333368" cy="42013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5" name="TextBox 1"/>
          <p:cNvSpPr txBox="1"/>
          <p:nvPr/>
        </p:nvSpPr>
        <p:spPr>
          <a:xfrm>
            <a:off x="6706010" y="3137359"/>
            <a:ext cx="872388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100"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r>
              <a:t>Обучение с учителем</a:t>
            </a:r>
          </a:p>
        </p:txBody>
      </p:sp>
      <p:sp>
        <p:nvSpPr>
          <p:cNvPr id="206" name="TextBox 7"/>
          <p:cNvSpPr txBox="1"/>
          <p:nvPr/>
        </p:nvSpPr>
        <p:spPr>
          <a:xfrm>
            <a:off x="4778359" y="3137359"/>
            <a:ext cx="1024787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100"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r>
              <a:t>Обучение без учителя</a:t>
            </a:r>
          </a:p>
        </p:txBody>
      </p:sp>
      <p:sp>
        <p:nvSpPr>
          <p:cNvPr id="207" name="TextBox 8"/>
          <p:cNvSpPr txBox="1"/>
          <p:nvPr/>
        </p:nvSpPr>
        <p:spPr>
          <a:xfrm>
            <a:off x="5063478" y="6200688"/>
            <a:ext cx="2234856" cy="2692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100"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r>
              <a:t>Обучение с подкреплением</a:t>
            </a:r>
          </a:p>
        </p:txBody>
      </p:sp>
      <p:sp>
        <p:nvSpPr>
          <p:cNvPr id="208" name="TextBox 9"/>
          <p:cNvSpPr txBox="1"/>
          <p:nvPr/>
        </p:nvSpPr>
        <p:spPr>
          <a:xfrm>
            <a:off x="4843681" y="1478567"/>
            <a:ext cx="280120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100">
                <a:latin typeface="Inter Medium"/>
                <a:ea typeface="Inter Medium"/>
                <a:cs typeface="Inter Medium"/>
                <a:sym typeface="Inter Medium"/>
              </a:defRPr>
            </a:pPr>
            <a:r>
              <a:t>Обучение </a:t>
            </a:r>
            <a:br/>
            <a:r>
              <a:t>с частичным привлечением учителя</a:t>
            </a:r>
          </a:p>
        </p:txBody>
      </p:sp>
      <p:sp>
        <p:nvSpPr>
          <p:cNvPr id="209" name="TextBox 10"/>
          <p:cNvSpPr txBox="1"/>
          <p:nvPr/>
        </p:nvSpPr>
        <p:spPr>
          <a:xfrm>
            <a:off x="9671631" y="1728073"/>
            <a:ext cx="12884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100"/>
            </a:lvl1pPr>
          </a:lstStyle>
          <a:p>
            <a:r>
              <a:t>Классификация</a:t>
            </a:r>
          </a:p>
        </p:txBody>
      </p:sp>
      <p:sp>
        <p:nvSpPr>
          <p:cNvPr id="210" name="TextBox 11"/>
          <p:cNvSpPr txBox="1"/>
          <p:nvPr/>
        </p:nvSpPr>
        <p:spPr>
          <a:xfrm>
            <a:off x="9671631" y="4911507"/>
            <a:ext cx="12884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100"/>
            </a:lvl1pPr>
          </a:lstStyle>
          <a:p>
            <a:r>
              <a:t>Регрессия</a:t>
            </a:r>
          </a:p>
        </p:txBody>
      </p:sp>
      <p:sp>
        <p:nvSpPr>
          <p:cNvPr id="211" name="TextBox 12"/>
          <p:cNvSpPr txBox="1"/>
          <p:nvPr/>
        </p:nvSpPr>
        <p:spPr>
          <a:xfrm>
            <a:off x="1291348" y="1478567"/>
            <a:ext cx="1288400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100"/>
            </a:lvl1pPr>
          </a:lstStyle>
          <a:p>
            <a:r>
              <a:t>Снижение размерности</a:t>
            </a:r>
          </a:p>
        </p:txBody>
      </p:sp>
      <p:sp>
        <p:nvSpPr>
          <p:cNvPr id="212" name="TextBox 13"/>
          <p:cNvSpPr txBox="1"/>
          <p:nvPr/>
        </p:nvSpPr>
        <p:spPr>
          <a:xfrm>
            <a:off x="1986343" y="5423682"/>
            <a:ext cx="128840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100"/>
            </a:lvl1pPr>
          </a:lstStyle>
          <a:p>
            <a:r>
              <a:t>Кластеризация</a:t>
            </a:r>
          </a:p>
        </p:txBody>
      </p:sp>
      <p:sp>
        <p:nvSpPr>
          <p:cNvPr id="213" name="Прямоугольник 2"/>
          <p:cNvSpPr txBox="1"/>
          <p:nvPr/>
        </p:nvSpPr>
        <p:spPr>
          <a:xfrm>
            <a:off x="590908" y="3096841"/>
            <a:ext cx="1288401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100"/>
            </a:lvl1pPr>
          </a:lstStyle>
          <a:p>
            <a:r>
              <a:t>Генеративно-состязательные сети</a:t>
            </a:r>
          </a:p>
        </p:txBody>
      </p:sp>
      <p:sp>
        <p:nvSpPr>
          <p:cNvPr id="214" name="Прямоугольник"/>
          <p:cNvSpPr/>
          <p:nvPr/>
        </p:nvSpPr>
        <p:spPr>
          <a:xfrm>
            <a:off x="-25400" y="0"/>
            <a:ext cx="12242800" cy="958483"/>
          </a:xfrm>
          <a:prstGeom prst="rect">
            <a:avLst/>
          </a:prstGeom>
          <a:solidFill>
            <a:srgbClr val="1FA039"/>
          </a:solidFill>
          <a:ln w="12700">
            <a:miter lim="400000"/>
          </a:ln>
          <a:effectLst>
            <a:outerShdw blurRad="279400" dist="23000" dir="5400000" rotWithShape="0">
              <a:srgbClr val="000000">
                <a:alpha val="9006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15" name="Текст 1"/>
          <p:cNvSpPr/>
          <p:nvPr/>
        </p:nvSpPr>
        <p:spPr>
          <a:xfrm>
            <a:off x="597474" y="58250"/>
            <a:ext cx="10997052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914216">
              <a:defRPr sz="24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defRPr>
            </a:pPr>
            <a:r>
              <a:t>ТЕХНОЛОГИЧЕСКАЯ КАРТА ML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1_Office Theme">
  <a:themeElements>
    <a:clrScheme name="1_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1_Office Theme">
      <a:majorFont>
        <a:latin typeface="Inter Regular"/>
        <a:ea typeface="Inter Regular"/>
        <a:cs typeface="Inter Regular"/>
      </a:majorFont>
      <a:minorFont>
        <a:latin typeface="Inter Regular"/>
        <a:ea typeface="Inter Regular"/>
        <a:cs typeface="Inter Regular"/>
      </a:minorFont>
    </a:fontScheme>
    <a:fmtScheme name="1_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FA039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Inter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Inter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1_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1_Office Theme">
      <a:majorFont>
        <a:latin typeface="Inter Regular"/>
        <a:ea typeface="Inter Regular"/>
        <a:cs typeface="Inter Regular"/>
      </a:majorFont>
      <a:minorFont>
        <a:latin typeface="Inter Regular"/>
        <a:ea typeface="Inter Regular"/>
        <a:cs typeface="Inter Regular"/>
      </a:minorFont>
    </a:fontScheme>
    <a:fmtScheme name="1_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FA039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Inter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Inter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1008</Words>
  <Application>Microsoft Office PowerPoint</Application>
  <PresentationFormat>Широкоэкранный</PresentationFormat>
  <Paragraphs>201</Paragraphs>
  <Slides>29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2" baseType="lpstr">
      <vt:lpstr>Inter Medium</vt:lpstr>
      <vt:lpstr>Inter Regular</vt:lpstr>
      <vt:lpstr>1_Office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Оксана Бирюкова</cp:lastModifiedBy>
  <cp:revision>1</cp:revision>
  <dcterms:modified xsi:type="dcterms:W3CDTF">2022-07-21T09:41:25Z</dcterms:modified>
</cp:coreProperties>
</file>